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6"/>
  </p:notesMasterIdLst>
  <p:sldIdLst>
    <p:sldId id="256" r:id="rId2"/>
    <p:sldId id="280" r:id="rId3"/>
    <p:sldId id="258" r:id="rId4"/>
    <p:sldId id="264" r:id="rId5"/>
    <p:sldId id="304" r:id="rId6"/>
    <p:sldId id="262" r:id="rId7"/>
    <p:sldId id="307" r:id="rId8"/>
    <p:sldId id="309" r:id="rId9"/>
    <p:sldId id="310" r:id="rId10"/>
    <p:sldId id="260" r:id="rId11"/>
    <p:sldId id="311" r:id="rId12"/>
    <p:sldId id="323" r:id="rId13"/>
    <p:sldId id="312" r:id="rId14"/>
    <p:sldId id="313" r:id="rId15"/>
    <p:sldId id="314" r:id="rId16"/>
    <p:sldId id="315" r:id="rId17"/>
    <p:sldId id="316" r:id="rId18"/>
    <p:sldId id="317" r:id="rId19"/>
    <p:sldId id="318" r:id="rId20"/>
    <p:sldId id="319" r:id="rId21"/>
    <p:sldId id="320" r:id="rId22"/>
    <p:sldId id="322" r:id="rId23"/>
    <p:sldId id="308" r:id="rId24"/>
    <p:sldId id="265" r:id="rId25"/>
  </p:sldIdLst>
  <p:sldSz cx="9144000" cy="5143500" type="screen16x9"/>
  <p:notesSz cx="6858000" cy="9144000"/>
  <p:embeddedFontLst>
    <p:embeddedFont>
      <p:font typeface="Audiowide" panose="020B0604020202020204" charset="0"/>
      <p:regular r:id="rId27"/>
    </p:embeddedFont>
    <p:embeddedFont>
      <p:font typeface="High Tower Text" panose="02040502050506030303" pitchFamily="18" charset="0"/>
      <p:regular r:id="rId28"/>
      <p:italic r:id="rId29"/>
    </p:embeddedFont>
    <p:embeddedFont>
      <p:font typeface="Karla" pitchFamily="2" charset="0"/>
      <p:regular r:id="rId30"/>
      <p:bold r:id="rId31"/>
      <p:italic r:id="rId32"/>
      <p:boldItalic r:id="rId33"/>
    </p:embeddedFont>
    <p:embeddedFont>
      <p:font typeface="Rockwell Condensed" panose="02060603050405020104" pitchFamily="18" charset="0"/>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CBEBBD3-0CB3-47A4-96A3-9856E63EB86B}">
  <a:tblStyle styleId="{ACBEBBD3-0CB3-47A4-96A3-9856E63EB86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4660"/>
  </p:normalViewPr>
  <p:slideViewPr>
    <p:cSldViewPr snapToGrid="0">
      <p:cViewPr varScale="1">
        <p:scale>
          <a:sx n="90" d="100"/>
          <a:sy n="90" d="100"/>
        </p:scale>
        <p:origin x="816" y="49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6682747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1caab1d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1caab1d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8231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3273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4803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78826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78826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1077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08117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478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56508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01652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2718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124aaebb4d0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124aaebb4d0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48961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15340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61863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cc9050bdf8_0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cc9050bdf8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6645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11ed1af4641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11ed1af4641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0364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ddd26cc8a4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ddd26cc8a4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0308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cc9050bdf8_0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cc9050bdf8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6535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cc9050bdf8_0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cc9050bdf8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973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cc9050bdf8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cc9050bdf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676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e0a8b09948_0_2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e0a8b09948_0_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04432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e0a8b09948_0_2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e0a8b09948_0_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354056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e0a8b09948_0_2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e0a8b09948_0_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267797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0" name="Google Shape;10;p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ctrTitle"/>
          </p:nvPr>
        </p:nvSpPr>
        <p:spPr>
          <a:xfrm>
            <a:off x="1625850" y="1317528"/>
            <a:ext cx="5892300" cy="23583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4500">
                <a:latin typeface="Audiowide"/>
                <a:ea typeface="Audiowide"/>
                <a:cs typeface="Audiowide"/>
                <a:sym typeface="Audiowid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1625850" y="3778500"/>
            <a:ext cx="5892300" cy="4737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5" name="Google Shape;15;p2"/>
          <p:cNvPicPr preferRelativeResize="0"/>
          <p:nvPr/>
        </p:nvPicPr>
        <p:blipFill>
          <a:blip r:embed="rId3">
            <a:alphaModFix amt="75000"/>
          </a:blip>
          <a:stretch>
            <a:fillRect/>
          </a:stretch>
        </p:blipFill>
        <p:spPr>
          <a:xfrm>
            <a:off x="-1011050" y="-447675"/>
            <a:ext cx="5892301" cy="3648150"/>
          </a:xfrm>
          <a:prstGeom prst="rect">
            <a:avLst/>
          </a:prstGeom>
          <a:noFill/>
          <a:ln>
            <a:noFill/>
          </a:ln>
        </p:spPr>
      </p:pic>
      <p:pic>
        <p:nvPicPr>
          <p:cNvPr id="16" name="Google Shape;16;p2"/>
          <p:cNvPicPr preferRelativeResize="0"/>
          <p:nvPr/>
        </p:nvPicPr>
        <p:blipFill>
          <a:blip r:embed="rId3">
            <a:alphaModFix amt="75000"/>
          </a:blip>
          <a:stretch>
            <a:fillRect/>
          </a:stretch>
        </p:blipFill>
        <p:spPr>
          <a:xfrm rot="10800000">
            <a:off x="4261050" y="1962150"/>
            <a:ext cx="5892301" cy="36481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257"/>
        <p:cNvGrpSpPr/>
        <p:nvPr/>
      </p:nvGrpSpPr>
      <p:grpSpPr>
        <a:xfrm>
          <a:off x="0" y="0"/>
          <a:ext cx="0" cy="0"/>
          <a:chOff x="0" y="0"/>
          <a:chExt cx="0" cy="0"/>
        </a:xfrm>
      </p:grpSpPr>
      <p:pic>
        <p:nvPicPr>
          <p:cNvPr id="258" name="Google Shape;258;p25"/>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59" name="Google Shape;259;p2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2" name="Google Shape;262;p25"/>
          <p:cNvPicPr preferRelativeResize="0"/>
          <p:nvPr/>
        </p:nvPicPr>
        <p:blipFill rotWithShape="1">
          <a:blip r:embed="rId3">
            <a:alphaModFix amt="75000"/>
          </a:blip>
          <a:srcRect l="23664" t="13299"/>
          <a:stretch/>
        </p:blipFill>
        <p:spPr>
          <a:xfrm>
            <a:off x="9525" y="-156200"/>
            <a:ext cx="4171950" cy="2933699"/>
          </a:xfrm>
          <a:prstGeom prst="rect">
            <a:avLst/>
          </a:prstGeom>
          <a:noFill/>
          <a:ln>
            <a:noFill/>
          </a:ln>
        </p:spPr>
      </p:pic>
      <p:pic>
        <p:nvPicPr>
          <p:cNvPr id="263" name="Google Shape;263;p25"/>
          <p:cNvPicPr preferRelativeResize="0"/>
          <p:nvPr/>
        </p:nvPicPr>
        <p:blipFill rotWithShape="1">
          <a:blip r:embed="rId3">
            <a:alphaModFix amt="75000"/>
          </a:blip>
          <a:srcRect l="21334" t="3883"/>
          <a:stretch/>
        </p:blipFill>
        <p:spPr>
          <a:xfrm rot="-10799995">
            <a:off x="5739700" y="2603702"/>
            <a:ext cx="3747200" cy="283507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8_1">
    <p:spTree>
      <p:nvGrpSpPr>
        <p:cNvPr id="1" name="Shape 264"/>
        <p:cNvGrpSpPr/>
        <p:nvPr/>
      </p:nvGrpSpPr>
      <p:grpSpPr>
        <a:xfrm>
          <a:off x="0" y="0"/>
          <a:ext cx="0" cy="0"/>
          <a:chOff x="0" y="0"/>
          <a:chExt cx="0" cy="0"/>
        </a:xfrm>
      </p:grpSpPr>
      <p:pic>
        <p:nvPicPr>
          <p:cNvPr id="265" name="Google Shape;265;p2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66" name="Google Shape;266;p2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9" name="Google Shape;269;p26"/>
          <p:cNvPicPr preferRelativeResize="0"/>
          <p:nvPr/>
        </p:nvPicPr>
        <p:blipFill rotWithShape="1">
          <a:blip r:embed="rId3">
            <a:alphaModFix amt="75000"/>
          </a:blip>
          <a:srcRect l="20356"/>
          <a:stretch/>
        </p:blipFill>
        <p:spPr>
          <a:xfrm rot="5400000">
            <a:off x="4631025" y="510125"/>
            <a:ext cx="5524500" cy="4294700"/>
          </a:xfrm>
          <a:prstGeom prst="rect">
            <a:avLst/>
          </a:prstGeom>
          <a:noFill/>
          <a:ln>
            <a:noFill/>
          </a:ln>
        </p:spPr>
      </p:pic>
      <p:pic>
        <p:nvPicPr>
          <p:cNvPr id="270" name="Google Shape;270;p26"/>
          <p:cNvPicPr preferRelativeResize="0"/>
          <p:nvPr/>
        </p:nvPicPr>
        <p:blipFill rotWithShape="1">
          <a:blip r:embed="rId3">
            <a:alphaModFix amt="75000"/>
          </a:blip>
          <a:srcRect l="16645" t="537"/>
          <a:stretch/>
        </p:blipFill>
        <p:spPr>
          <a:xfrm rot="-5399997">
            <a:off x="-1058539" y="294014"/>
            <a:ext cx="5654502" cy="417781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pic>
        <p:nvPicPr>
          <p:cNvPr id="49" name="Google Shape;49;p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50" name="Google Shape;50;p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54" name="Google Shape;54;p6"/>
          <p:cNvPicPr preferRelativeResize="0"/>
          <p:nvPr/>
        </p:nvPicPr>
        <p:blipFill rotWithShape="1">
          <a:blip r:embed="rId3">
            <a:alphaModFix amt="75000"/>
          </a:blip>
          <a:srcRect l="24087" t="19903"/>
          <a:stretch/>
        </p:blipFill>
        <p:spPr>
          <a:xfrm>
            <a:off x="-104775" y="-85500"/>
            <a:ext cx="3714749" cy="2426851"/>
          </a:xfrm>
          <a:prstGeom prst="rect">
            <a:avLst/>
          </a:prstGeom>
          <a:noFill/>
          <a:ln>
            <a:noFill/>
          </a:ln>
        </p:spPr>
      </p:pic>
      <p:pic>
        <p:nvPicPr>
          <p:cNvPr id="55" name="Google Shape;55;p6"/>
          <p:cNvPicPr preferRelativeResize="0"/>
          <p:nvPr/>
        </p:nvPicPr>
        <p:blipFill rotWithShape="1">
          <a:blip r:embed="rId3">
            <a:alphaModFix amt="75000"/>
          </a:blip>
          <a:srcRect l="22039" t="14089"/>
          <a:stretch/>
        </p:blipFill>
        <p:spPr>
          <a:xfrm rot="-10799995">
            <a:off x="5705475" y="2752926"/>
            <a:ext cx="3629025" cy="247629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pic>
        <p:nvPicPr>
          <p:cNvPr id="65" name="Google Shape;65;p8"/>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66" name="Google Shape;66;p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txBox="1">
            <a:spLocks noGrp="1"/>
          </p:cNvSpPr>
          <p:nvPr>
            <p:ph type="title"/>
          </p:nvPr>
        </p:nvSpPr>
        <p:spPr>
          <a:xfrm>
            <a:off x="2005350" y="1506750"/>
            <a:ext cx="5133300" cy="213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73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pic>
        <p:nvPicPr>
          <p:cNvPr id="70" name="Google Shape;70;p8"/>
          <p:cNvPicPr preferRelativeResize="0"/>
          <p:nvPr/>
        </p:nvPicPr>
        <p:blipFill>
          <a:blip r:embed="rId3">
            <a:alphaModFix amt="75000"/>
          </a:blip>
          <a:stretch>
            <a:fillRect/>
          </a:stretch>
        </p:blipFill>
        <p:spPr>
          <a:xfrm rot="5400000">
            <a:off x="4270575" y="37800"/>
            <a:ext cx="6816287" cy="4220224"/>
          </a:xfrm>
          <a:prstGeom prst="rect">
            <a:avLst/>
          </a:prstGeom>
          <a:noFill/>
          <a:ln>
            <a:noFill/>
          </a:ln>
        </p:spPr>
      </p:pic>
      <p:pic>
        <p:nvPicPr>
          <p:cNvPr id="71" name="Google Shape;71;p8"/>
          <p:cNvPicPr preferRelativeResize="0"/>
          <p:nvPr/>
        </p:nvPicPr>
        <p:blipFill>
          <a:blip r:embed="rId3">
            <a:alphaModFix amt="75000"/>
          </a:blip>
          <a:stretch>
            <a:fillRect/>
          </a:stretch>
        </p:blipFill>
        <p:spPr>
          <a:xfrm rot="-5399997">
            <a:off x="-1890149" y="942974"/>
            <a:ext cx="6692275" cy="41434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0"/>
        <p:cNvGrpSpPr/>
        <p:nvPr/>
      </p:nvGrpSpPr>
      <p:grpSpPr>
        <a:xfrm>
          <a:off x="0" y="0"/>
          <a:ext cx="0" cy="0"/>
          <a:chOff x="0" y="0"/>
          <a:chExt cx="0" cy="0"/>
        </a:xfrm>
      </p:grpSpPr>
      <p:pic>
        <p:nvPicPr>
          <p:cNvPr id="81" name="Google Shape;81;p10"/>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82" name="Google Shape;82;p1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0"/>
          <p:cNvSpPr txBox="1">
            <a:spLocks noGrp="1"/>
          </p:cNvSpPr>
          <p:nvPr>
            <p:ph type="title"/>
          </p:nvPr>
        </p:nvSpPr>
        <p:spPr>
          <a:xfrm rot="300">
            <a:off x="720000" y="3295650"/>
            <a:ext cx="3433500" cy="120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11">
    <p:spTree>
      <p:nvGrpSpPr>
        <p:cNvPr id="1" name="Shape 96"/>
        <p:cNvGrpSpPr/>
        <p:nvPr/>
      </p:nvGrpSpPr>
      <p:grpSpPr>
        <a:xfrm>
          <a:off x="0" y="0"/>
          <a:ext cx="0" cy="0"/>
          <a:chOff x="0" y="0"/>
          <a:chExt cx="0" cy="0"/>
        </a:xfrm>
      </p:grpSpPr>
      <p:pic>
        <p:nvPicPr>
          <p:cNvPr id="97" name="Google Shape;97;p1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98" name="Google Shape;98;p1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txBox="1">
            <a:spLocks noGrp="1"/>
          </p:cNvSpPr>
          <p:nvPr>
            <p:ph type="title"/>
          </p:nvPr>
        </p:nvSpPr>
        <p:spPr>
          <a:xfrm>
            <a:off x="713224"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13"/>
          <p:cNvSpPr txBox="1">
            <a:spLocks noGrp="1"/>
          </p:cNvSpPr>
          <p:nvPr>
            <p:ph type="subTitle" idx="1"/>
          </p:nvPr>
        </p:nvSpPr>
        <p:spPr>
          <a:xfrm>
            <a:off x="713224"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title" idx="2"/>
          </p:nvPr>
        </p:nvSpPr>
        <p:spPr>
          <a:xfrm>
            <a:off x="713224"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 name="Google Shape;104;p13"/>
          <p:cNvSpPr txBox="1">
            <a:spLocks noGrp="1"/>
          </p:cNvSpPr>
          <p:nvPr>
            <p:ph type="subTitle" idx="3"/>
          </p:nvPr>
        </p:nvSpPr>
        <p:spPr>
          <a:xfrm>
            <a:off x="713224"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title" idx="4"/>
          </p:nvPr>
        </p:nvSpPr>
        <p:spPr>
          <a:xfrm>
            <a:off x="3419251"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6" name="Google Shape;106;p13"/>
          <p:cNvSpPr txBox="1">
            <a:spLocks noGrp="1"/>
          </p:cNvSpPr>
          <p:nvPr>
            <p:ph type="subTitle" idx="5"/>
          </p:nvPr>
        </p:nvSpPr>
        <p:spPr>
          <a:xfrm>
            <a:off x="3419251"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3"/>
          <p:cNvSpPr txBox="1">
            <a:spLocks noGrp="1"/>
          </p:cNvSpPr>
          <p:nvPr>
            <p:ph type="title" idx="6"/>
          </p:nvPr>
        </p:nvSpPr>
        <p:spPr>
          <a:xfrm>
            <a:off x="3419251"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8" name="Google Shape;108;p13"/>
          <p:cNvSpPr txBox="1">
            <a:spLocks noGrp="1"/>
          </p:cNvSpPr>
          <p:nvPr>
            <p:ph type="subTitle" idx="7"/>
          </p:nvPr>
        </p:nvSpPr>
        <p:spPr>
          <a:xfrm>
            <a:off x="3419251"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3"/>
          <p:cNvSpPr txBox="1">
            <a:spLocks noGrp="1"/>
          </p:cNvSpPr>
          <p:nvPr>
            <p:ph type="title" idx="8" hasCustomPrompt="1"/>
          </p:nvPr>
        </p:nvSpPr>
        <p:spPr>
          <a:xfrm>
            <a:off x="1415374"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9" hasCustomPrompt="1"/>
          </p:nvPr>
        </p:nvSpPr>
        <p:spPr>
          <a:xfrm>
            <a:off x="4121401"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13" hasCustomPrompt="1"/>
          </p:nvPr>
        </p:nvSpPr>
        <p:spPr>
          <a:xfrm>
            <a:off x="1415374"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title" idx="14" hasCustomPrompt="1"/>
          </p:nvPr>
        </p:nvSpPr>
        <p:spPr>
          <a:xfrm>
            <a:off x="4121401"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title" idx="15"/>
          </p:nvPr>
        </p:nvSpPr>
        <p:spPr>
          <a:xfrm>
            <a:off x="6125276"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4" name="Google Shape;114;p13"/>
          <p:cNvSpPr txBox="1">
            <a:spLocks noGrp="1"/>
          </p:cNvSpPr>
          <p:nvPr>
            <p:ph type="subTitle" idx="16"/>
          </p:nvPr>
        </p:nvSpPr>
        <p:spPr>
          <a:xfrm>
            <a:off x="6125276"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17"/>
          </p:nvPr>
        </p:nvSpPr>
        <p:spPr>
          <a:xfrm>
            <a:off x="6125276"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6" name="Google Shape;116;p13"/>
          <p:cNvSpPr txBox="1">
            <a:spLocks noGrp="1"/>
          </p:cNvSpPr>
          <p:nvPr>
            <p:ph type="subTitle" idx="18"/>
          </p:nvPr>
        </p:nvSpPr>
        <p:spPr>
          <a:xfrm>
            <a:off x="6125276"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13"/>
          <p:cNvSpPr txBox="1">
            <a:spLocks noGrp="1"/>
          </p:cNvSpPr>
          <p:nvPr>
            <p:ph type="title" idx="19" hasCustomPrompt="1"/>
          </p:nvPr>
        </p:nvSpPr>
        <p:spPr>
          <a:xfrm>
            <a:off x="6827426"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20" hasCustomPrompt="1"/>
          </p:nvPr>
        </p:nvSpPr>
        <p:spPr>
          <a:xfrm>
            <a:off x="6827426"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pic>
        <p:nvPicPr>
          <p:cNvPr id="119" name="Google Shape;119;p13"/>
          <p:cNvPicPr preferRelativeResize="0"/>
          <p:nvPr/>
        </p:nvPicPr>
        <p:blipFill>
          <a:blip r:embed="rId3">
            <a:alphaModFix amt="75000"/>
          </a:blip>
          <a:stretch>
            <a:fillRect/>
          </a:stretch>
        </p:blipFill>
        <p:spPr>
          <a:xfrm rot="-5400000">
            <a:off x="-1377750" y="2269750"/>
            <a:ext cx="4857272" cy="3007325"/>
          </a:xfrm>
          <a:prstGeom prst="rect">
            <a:avLst/>
          </a:prstGeom>
          <a:noFill/>
          <a:ln>
            <a:noFill/>
          </a:ln>
        </p:spPr>
      </p:pic>
      <p:pic>
        <p:nvPicPr>
          <p:cNvPr id="120" name="Google Shape;120;p13"/>
          <p:cNvPicPr preferRelativeResize="0"/>
          <p:nvPr/>
        </p:nvPicPr>
        <p:blipFill>
          <a:blip r:embed="rId3">
            <a:alphaModFix amt="75000"/>
          </a:blip>
          <a:stretch>
            <a:fillRect/>
          </a:stretch>
        </p:blipFill>
        <p:spPr>
          <a:xfrm rot="5400000">
            <a:off x="5366340" y="82974"/>
            <a:ext cx="5095572" cy="3154876"/>
          </a:xfrm>
          <a:prstGeom prst="rect">
            <a:avLst/>
          </a:prstGeom>
          <a:noFill/>
          <a:ln>
            <a:noFill/>
          </a:ln>
        </p:spPr>
      </p:pic>
      <p:sp>
        <p:nvSpPr>
          <p:cNvPr id="121" name="Google Shape;121;p13"/>
          <p:cNvSpPr txBox="1">
            <a:spLocks noGrp="1"/>
          </p:cNvSpPr>
          <p:nvPr>
            <p:ph type="title" idx="21"/>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22"/>
        <p:cNvGrpSpPr/>
        <p:nvPr/>
      </p:nvGrpSpPr>
      <p:grpSpPr>
        <a:xfrm>
          <a:off x="0" y="0"/>
          <a:ext cx="0" cy="0"/>
          <a:chOff x="0" y="0"/>
          <a:chExt cx="0" cy="0"/>
        </a:xfrm>
      </p:grpSpPr>
      <p:pic>
        <p:nvPicPr>
          <p:cNvPr id="123" name="Google Shape;123;p1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24" name="Google Shape;124;p1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txBox="1">
            <a:spLocks noGrp="1"/>
          </p:cNvSpPr>
          <p:nvPr>
            <p:ph type="title"/>
          </p:nvPr>
        </p:nvSpPr>
        <p:spPr>
          <a:xfrm>
            <a:off x="1486024" y="3068248"/>
            <a:ext cx="6172200" cy="44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500"/>
              <a:buNone/>
              <a:defRPr sz="2200">
                <a:solidFill>
                  <a:schemeClr val="accen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endParaRPr/>
          </a:p>
        </p:txBody>
      </p:sp>
      <p:sp>
        <p:nvSpPr>
          <p:cNvPr id="128" name="Google Shape;128;p14"/>
          <p:cNvSpPr txBox="1">
            <a:spLocks noGrp="1"/>
          </p:cNvSpPr>
          <p:nvPr>
            <p:ph type="subTitle" idx="1"/>
          </p:nvPr>
        </p:nvSpPr>
        <p:spPr>
          <a:xfrm>
            <a:off x="1485800" y="1628863"/>
            <a:ext cx="6172200" cy="1498200"/>
          </a:xfrm>
          <a:prstGeom prst="rect">
            <a:avLst/>
          </a:prstGeom>
          <a:noFill/>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2500"/>
              <a:buNone/>
              <a:defRPr sz="2600">
                <a:solidFill>
                  <a:schemeClr val="lt1"/>
                </a:solidFill>
              </a:defRPr>
            </a:lvl1pPr>
            <a:lvl2pPr lvl="1" algn="ctr" rtl="0">
              <a:lnSpc>
                <a:spcPct val="100000"/>
              </a:lnSpc>
              <a:spcBef>
                <a:spcPts val="0"/>
              </a:spcBef>
              <a:spcAft>
                <a:spcPts val="0"/>
              </a:spcAft>
              <a:buClr>
                <a:schemeClr val="lt1"/>
              </a:buClr>
              <a:buSzPts val="2500"/>
              <a:buNone/>
              <a:defRPr sz="2500">
                <a:solidFill>
                  <a:schemeClr val="lt1"/>
                </a:solidFill>
              </a:defRPr>
            </a:lvl2pPr>
            <a:lvl3pPr lvl="2" algn="ctr" rtl="0">
              <a:lnSpc>
                <a:spcPct val="100000"/>
              </a:lnSpc>
              <a:spcBef>
                <a:spcPts val="0"/>
              </a:spcBef>
              <a:spcAft>
                <a:spcPts val="0"/>
              </a:spcAft>
              <a:buClr>
                <a:schemeClr val="lt1"/>
              </a:buClr>
              <a:buSzPts val="2500"/>
              <a:buNone/>
              <a:defRPr sz="2500">
                <a:solidFill>
                  <a:schemeClr val="lt1"/>
                </a:solidFill>
              </a:defRPr>
            </a:lvl3pPr>
            <a:lvl4pPr lvl="3" algn="ctr" rtl="0">
              <a:lnSpc>
                <a:spcPct val="100000"/>
              </a:lnSpc>
              <a:spcBef>
                <a:spcPts val="0"/>
              </a:spcBef>
              <a:spcAft>
                <a:spcPts val="0"/>
              </a:spcAft>
              <a:buClr>
                <a:schemeClr val="lt1"/>
              </a:buClr>
              <a:buSzPts val="2500"/>
              <a:buNone/>
              <a:defRPr sz="2500">
                <a:solidFill>
                  <a:schemeClr val="lt1"/>
                </a:solidFill>
              </a:defRPr>
            </a:lvl4pPr>
            <a:lvl5pPr lvl="4" algn="ctr" rtl="0">
              <a:lnSpc>
                <a:spcPct val="100000"/>
              </a:lnSpc>
              <a:spcBef>
                <a:spcPts val="0"/>
              </a:spcBef>
              <a:spcAft>
                <a:spcPts val="0"/>
              </a:spcAft>
              <a:buClr>
                <a:schemeClr val="lt1"/>
              </a:buClr>
              <a:buSzPts val="2500"/>
              <a:buNone/>
              <a:defRPr sz="2500">
                <a:solidFill>
                  <a:schemeClr val="lt1"/>
                </a:solidFill>
              </a:defRPr>
            </a:lvl5pPr>
            <a:lvl6pPr lvl="5" algn="ctr" rtl="0">
              <a:lnSpc>
                <a:spcPct val="100000"/>
              </a:lnSpc>
              <a:spcBef>
                <a:spcPts val="0"/>
              </a:spcBef>
              <a:spcAft>
                <a:spcPts val="0"/>
              </a:spcAft>
              <a:buClr>
                <a:schemeClr val="lt1"/>
              </a:buClr>
              <a:buSzPts val="2500"/>
              <a:buNone/>
              <a:defRPr sz="2500">
                <a:solidFill>
                  <a:schemeClr val="lt1"/>
                </a:solidFill>
              </a:defRPr>
            </a:lvl6pPr>
            <a:lvl7pPr lvl="6" algn="ctr" rtl="0">
              <a:lnSpc>
                <a:spcPct val="100000"/>
              </a:lnSpc>
              <a:spcBef>
                <a:spcPts val="0"/>
              </a:spcBef>
              <a:spcAft>
                <a:spcPts val="0"/>
              </a:spcAft>
              <a:buClr>
                <a:schemeClr val="lt1"/>
              </a:buClr>
              <a:buSzPts val="2500"/>
              <a:buNone/>
              <a:defRPr sz="2500">
                <a:solidFill>
                  <a:schemeClr val="lt1"/>
                </a:solidFill>
              </a:defRPr>
            </a:lvl7pPr>
            <a:lvl8pPr lvl="7" algn="ctr" rtl="0">
              <a:lnSpc>
                <a:spcPct val="100000"/>
              </a:lnSpc>
              <a:spcBef>
                <a:spcPts val="0"/>
              </a:spcBef>
              <a:spcAft>
                <a:spcPts val="0"/>
              </a:spcAft>
              <a:buClr>
                <a:schemeClr val="lt1"/>
              </a:buClr>
              <a:buSzPts val="2500"/>
              <a:buNone/>
              <a:defRPr sz="2500">
                <a:solidFill>
                  <a:schemeClr val="lt1"/>
                </a:solidFill>
              </a:defRPr>
            </a:lvl8pPr>
            <a:lvl9pPr lvl="8" algn="ctr" rtl="0">
              <a:lnSpc>
                <a:spcPct val="100000"/>
              </a:lnSpc>
              <a:spcBef>
                <a:spcPts val="0"/>
              </a:spcBef>
              <a:spcAft>
                <a:spcPts val="0"/>
              </a:spcAft>
              <a:buClr>
                <a:schemeClr val="lt1"/>
              </a:buClr>
              <a:buSzPts val="2500"/>
              <a:buNone/>
              <a:defRPr sz="2500">
                <a:solidFill>
                  <a:schemeClr val="lt1"/>
                </a:solidFill>
              </a:defRPr>
            </a:lvl9pPr>
          </a:lstStyle>
          <a:p>
            <a:endParaRPr/>
          </a:p>
        </p:txBody>
      </p:sp>
      <p:pic>
        <p:nvPicPr>
          <p:cNvPr id="129" name="Google Shape;129;p14"/>
          <p:cNvPicPr preferRelativeResize="0"/>
          <p:nvPr/>
        </p:nvPicPr>
        <p:blipFill rotWithShape="1">
          <a:blip r:embed="rId3">
            <a:alphaModFix amt="75000"/>
          </a:blip>
          <a:srcRect/>
          <a:stretch/>
        </p:blipFill>
        <p:spPr>
          <a:xfrm>
            <a:off x="-1436100" y="-758750"/>
            <a:ext cx="6816174" cy="4220351"/>
          </a:xfrm>
          <a:prstGeom prst="rect">
            <a:avLst/>
          </a:prstGeom>
          <a:noFill/>
          <a:ln>
            <a:noFill/>
          </a:ln>
        </p:spPr>
      </p:pic>
      <p:pic>
        <p:nvPicPr>
          <p:cNvPr id="130" name="Google Shape;130;p14"/>
          <p:cNvPicPr preferRelativeResize="0"/>
          <p:nvPr/>
        </p:nvPicPr>
        <p:blipFill rotWithShape="1">
          <a:blip r:embed="rId3">
            <a:alphaModFix amt="75000"/>
          </a:blip>
          <a:srcRect l="-60" t="537"/>
          <a:stretch/>
        </p:blipFill>
        <p:spPr>
          <a:xfrm rot="-10799997">
            <a:off x="4648077" y="1876429"/>
            <a:ext cx="5772273" cy="355281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12">
    <p:spTree>
      <p:nvGrpSpPr>
        <p:cNvPr id="1" name="Shape 149"/>
        <p:cNvGrpSpPr/>
        <p:nvPr/>
      </p:nvGrpSpPr>
      <p:grpSpPr>
        <a:xfrm>
          <a:off x="0" y="0"/>
          <a:ext cx="0" cy="0"/>
          <a:chOff x="0" y="0"/>
          <a:chExt cx="0" cy="0"/>
        </a:xfrm>
      </p:grpSpPr>
      <p:pic>
        <p:nvPicPr>
          <p:cNvPr id="150" name="Google Shape;150;p17"/>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51" name="Google Shape;151;p1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txBox="1">
            <a:spLocks noGrp="1"/>
          </p:cNvSpPr>
          <p:nvPr>
            <p:ph type="body" idx="1"/>
          </p:nvPr>
        </p:nvSpPr>
        <p:spPr>
          <a:xfrm>
            <a:off x="713225" y="1475125"/>
            <a:ext cx="7717500" cy="3128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55" name="Google Shape;155;p1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56" name="Google Shape;156;p17"/>
          <p:cNvPicPr preferRelativeResize="0"/>
          <p:nvPr/>
        </p:nvPicPr>
        <p:blipFill rotWithShape="1">
          <a:blip r:embed="rId3">
            <a:alphaModFix amt="75000"/>
          </a:blip>
          <a:srcRect l="-60" t="535" b="73705"/>
          <a:stretch/>
        </p:blipFill>
        <p:spPr>
          <a:xfrm rot="5400003">
            <a:off x="-2495438" y="2110890"/>
            <a:ext cx="5461376" cy="870545"/>
          </a:xfrm>
          <a:prstGeom prst="rect">
            <a:avLst/>
          </a:prstGeom>
          <a:noFill/>
          <a:ln>
            <a:noFill/>
          </a:ln>
        </p:spPr>
      </p:pic>
      <p:pic>
        <p:nvPicPr>
          <p:cNvPr id="157" name="Google Shape;157;p17"/>
          <p:cNvPicPr preferRelativeResize="0"/>
          <p:nvPr/>
        </p:nvPicPr>
        <p:blipFill rotWithShape="1">
          <a:blip r:embed="rId3">
            <a:alphaModFix amt="75000"/>
          </a:blip>
          <a:srcRect l="-60" t="535" b="73705"/>
          <a:stretch/>
        </p:blipFill>
        <p:spPr>
          <a:xfrm rot="-5399997">
            <a:off x="6178013" y="2110891"/>
            <a:ext cx="5461376" cy="87054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3_1">
    <p:spTree>
      <p:nvGrpSpPr>
        <p:cNvPr id="1" name="Shape 172"/>
        <p:cNvGrpSpPr/>
        <p:nvPr/>
      </p:nvGrpSpPr>
      <p:grpSpPr>
        <a:xfrm>
          <a:off x="0" y="0"/>
          <a:ext cx="0" cy="0"/>
          <a:chOff x="0" y="0"/>
          <a:chExt cx="0" cy="0"/>
        </a:xfrm>
      </p:grpSpPr>
      <p:pic>
        <p:nvPicPr>
          <p:cNvPr id="173" name="Google Shape;173;p19"/>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74" name="Google Shape;174;p1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txBox="1">
            <a:spLocks noGrp="1"/>
          </p:cNvSpPr>
          <p:nvPr>
            <p:ph type="title"/>
          </p:nvPr>
        </p:nvSpPr>
        <p:spPr>
          <a:xfrm>
            <a:off x="1600200" y="1345325"/>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 name="Google Shape;178;p19"/>
          <p:cNvSpPr txBox="1">
            <a:spLocks noGrp="1"/>
          </p:cNvSpPr>
          <p:nvPr>
            <p:ph type="subTitle" idx="1"/>
          </p:nvPr>
        </p:nvSpPr>
        <p:spPr>
          <a:xfrm>
            <a:off x="1600200" y="1576824"/>
            <a:ext cx="594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9"/>
          <p:cNvSpPr txBox="1">
            <a:spLocks noGrp="1"/>
          </p:cNvSpPr>
          <p:nvPr>
            <p:ph type="title" idx="2"/>
          </p:nvPr>
        </p:nvSpPr>
        <p:spPr>
          <a:xfrm>
            <a:off x="1600200" y="2491787"/>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0" name="Google Shape;180;p19"/>
          <p:cNvSpPr txBox="1">
            <a:spLocks noGrp="1"/>
          </p:cNvSpPr>
          <p:nvPr>
            <p:ph type="subTitle" idx="3"/>
          </p:nvPr>
        </p:nvSpPr>
        <p:spPr>
          <a:xfrm>
            <a:off x="1600200" y="2721226"/>
            <a:ext cx="5943600" cy="7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19"/>
          <p:cNvSpPr txBox="1">
            <a:spLocks noGrp="1"/>
          </p:cNvSpPr>
          <p:nvPr>
            <p:ph type="title" idx="4"/>
          </p:nvPr>
        </p:nvSpPr>
        <p:spPr>
          <a:xfrm>
            <a:off x="1593425" y="3636142"/>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2" name="Google Shape;182;p19"/>
          <p:cNvSpPr txBox="1">
            <a:spLocks noGrp="1"/>
          </p:cNvSpPr>
          <p:nvPr>
            <p:ph type="subTitle" idx="5"/>
          </p:nvPr>
        </p:nvSpPr>
        <p:spPr>
          <a:xfrm>
            <a:off x="1593425" y="3867801"/>
            <a:ext cx="594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83" name="Google Shape;183;p19"/>
          <p:cNvPicPr preferRelativeResize="0"/>
          <p:nvPr/>
        </p:nvPicPr>
        <p:blipFill rotWithShape="1">
          <a:blip r:embed="rId3">
            <a:alphaModFix amt="75000"/>
          </a:blip>
          <a:srcRect l="-60" t="535" b="66797"/>
          <a:stretch/>
        </p:blipFill>
        <p:spPr>
          <a:xfrm rot="-5399997">
            <a:off x="5922077" y="1921653"/>
            <a:ext cx="5772273" cy="1166871"/>
          </a:xfrm>
          <a:prstGeom prst="rect">
            <a:avLst/>
          </a:prstGeom>
          <a:noFill/>
          <a:ln>
            <a:noFill/>
          </a:ln>
        </p:spPr>
      </p:pic>
      <p:pic>
        <p:nvPicPr>
          <p:cNvPr id="184" name="Google Shape;184;p19"/>
          <p:cNvPicPr preferRelativeResize="0"/>
          <p:nvPr/>
        </p:nvPicPr>
        <p:blipFill rotWithShape="1">
          <a:blip r:embed="rId3">
            <a:alphaModFix amt="75000"/>
          </a:blip>
          <a:srcRect l="-60" t="535" b="66797"/>
          <a:stretch/>
        </p:blipFill>
        <p:spPr>
          <a:xfrm rot="5400003">
            <a:off x="-2553948" y="1988316"/>
            <a:ext cx="5772273" cy="1166871"/>
          </a:xfrm>
          <a:prstGeom prst="rect">
            <a:avLst/>
          </a:prstGeom>
          <a:noFill/>
          <a:ln>
            <a:noFill/>
          </a:ln>
        </p:spPr>
      </p:pic>
      <p:sp>
        <p:nvSpPr>
          <p:cNvPr id="185" name="Google Shape;185;p19"/>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37000">
              <a:schemeClr val="dk1"/>
            </a:gs>
            <a:gs pos="63000">
              <a:schemeClr val="dk1"/>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2475"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800"/>
              <a:buFont typeface="Audiowide"/>
              <a:buNone/>
              <a:defRPr sz="2800">
                <a:solidFill>
                  <a:schemeClr val="lt1"/>
                </a:solidFill>
                <a:latin typeface="Audiowide"/>
                <a:ea typeface="Audiowide"/>
                <a:cs typeface="Audiowide"/>
                <a:sym typeface="Audiowide"/>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782475"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1pPr>
            <a:lvl2pPr marL="914400" lvl="1"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2pPr>
            <a:lvl3pPr marL="1371600" lvl="2"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3pPr>
            <a:lvl4pPr marL="1828800" lvl="3"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4pPr>
            <a:lvl5pPr marL="2286000" lvl="4"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5pPr>
            <a:lvl6pPr marL="2743200" lvl="5"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6pPr>
            <a:lvl7pPr marL="3200400" lvl="6"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7pPr>
            <a:lvl8pPr marL="3657600" lvl="7"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8pPr>
            <a:lvl9pPr marL="4114800" lvl="8"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4" r:id="rId3"/>
    <p:sldLayoutId id="2147483656" r:id="rId4"/>
    <p:sldLayoutId id="2147483658" r:id="rId5"/>
    <p:sldLayoutId id="2147483659" r:id="rId6"/>
    <p:sldLayoutId id="2147483660" r:id="rId7"/>
    <p:sldLayoutId id="2147483663" r:id="rId8"/>
    <p:sldLayoutId id="2147483665" r:id="rId9"/>
    <p:sldLayoutId id="2147483671" r:id="rId10"/>
    <p:sldLayoutId id="214748367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0"/>
          <p:cNvSpPr/>
          <p:nvPr/>
        </p:nvSpPr>
        <p:spPr>
          <a:xfrm>
            <a:off x="1647670" y="1569657"/>
            <a:ext cx="5689500" cy="2301725"/>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txBox="1">
            <a:spLocks noGrp="1"/>
          </p:cNvSpPr>
          <p:nvPr>
            <p:ph type="ctrTitle"/>
          </p:nvPr>
        </p:nvSpPr>
        <p:spPr>
          <a:xfrm>
            <a:off x="1573951" y="1619358"/>
            <a:ext cx="5892300" cy="222453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Diabetes Prediction using Machine Learning</a:t>
            </a:r>
            <a:endParaRPr lang="en-US" dirty="0">
              <a:solidFill>
                <a:srgbClr val="CC0000"/>
              </a:solidFill>
            </a:endParaRPr>
          </a:p>
        </p:txBody>
      </p:sp>
      <p:grpSp>
        <p:nvGrpSpPr>
          <p:cNvPr id="284" name="Google Shape;284;p30"/>
          <p:cNvGrpSpPr/>
          <p:nvPr/>
        </p:nvGrpSpPr>
        <p:grpSpPr>
          <a:xfrm>
            <a:off x="7467737" y="2044081"/>
            <a:ext cx="288601" cy="1096693"/>
            <a:chOff x="1006700" y="2603975"/>
            <a:chExt cx="55450" cy="210700"/>
          </a:xfrm>
        </p:grpSpPr>
        <p:sp>
          <p:nvSpPr>
            <p:cNvPr id="285" name="Google Shape;285;p30"/>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0"/>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30"/>
          <p:cNvGrpSpPr/>
          <p:nvPr/>
        </p:nvGrpSpPr>
        <p:grpSpPr>
          <a:xfrm rot="5400000">
            <a:off x="4140691" y="3577278"/>
            <a:ext cx="288601" cy="1096693"/>
            <a:chOff x="1006700" y="2603975"/>
            <a:chExt cx="55450" cy="210700"/>
          </a:xfrm>
        </p:grpSpPr>
        <p:sp>
          <p:nvSpPr>
            <p:cNvPr id="292" name="Google Shape;292;p30"/>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30"/>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30"/>
          <p:cNvGrpSpPr/>
          <p:nvPr/>
        </p:nvGrpSpPr>
        <p:grpSpPr>
          <a:xfrm>
            <a:off x="551124" y="3629702"/>
            <a:ext cx="1178637" cy="1096691"/>
            <a:chOff x="827350" y="3629733"/>
            <a:chExt cx="1431600" cy="1332067"/>
          </a:xfrm>
        </p:grpSpPr>
        <p:sp>
          <p:nvSpPr>
            <p:cNvPr id="299" name="Google Shape;299;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0"/>
          <p:cNvGrpSpPr/>
          <p:nvPr/>
        </p:nvGrpSpPr>
        <p:grpSpPr>
          <a:xfrm>
            <a:off x="322602" y="2902809"/>
            <a:ext cx="781224" cy="726909"/>
            <a:chOff x="827350" y="3629733"/>
            <a:chExt cx="1431600" cy="1332067"/>
          </a:xfrm>
        </p:grpSpPr>
        <p:sp>
          <p:nvSpPr>
            <p:cNvPr id="303" name="Google Shape;303;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0"/>
          <p:cNvGrpSpPr/>
          <p:nvPr/>
        </p:nvGrpSpPr>
        <p:grpSpPr>
          <a:xfrm>
            <a:off x="1816189" y="4394848"/>
            <a:ext cx="356325" cy="331552"/>
            <a:chOff x="827350" y="3629733"/>
            <a:chExt cx="1431600" cy="1332067"/>
          </a:xfrm>
        </p:grpSpPr>
        <p:sp>
          <p:nvSpPr>
            <p:cNvPr id="307" name="Google Shape;307;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30"/>
          <p:cNvGrpSpPr/>
          <p:nvPr/>
        </p:nvGrpSpPr>
        <p:grpSpPr>
          <a:xfrm>
            <a:off x="8206384" y="20622"/>
            <a:ext cx="895180" cy="832942"/>
            <a:chOff x="827350" y="3629733"/>
            <a:chExt cx="1431600" cy="1332067"/>
          </a:xfrm>
        </p:grpSpPr>
        <p:sp>
          <p:nvSpPr>
            <p:cNvPr id="311" name="Google Shape;311;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0"/>
          <p:cNvGrpSpPr/>
          <p:nvPr/>
        </p:nvGrpSpPr>
        <p:grpSpPr>
          <a:xfrm>
            <a:off x="7918931" y="1234539"/>
            <a:ext cx="598982" cy="557337"/>
            <a:chOff x="827350" y="3629733"/>
            <a:chExt cx="1431600" cy="1332067"/>
          </a:xfrm>
        </p:grpSpPr>
        <p:sp>
          <p:nvSpPr>
            <p:cNvPr id="315" name="Google Shape;315;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30"/>
          <p:cNvGrpSpPr/>
          <p:nvPr/>
        </p:nvGrpSpPr>
        <p:grpSpPr>
          <a:xfrm>
            <a:off x="861650" y="2332698"/>
            <a:ext cx="464268" cy="431989"/>
            <a:chOff x="827350" y="3629733"/>
            <a:chExt cx="1431600" cy="1332067"/>
          </a:xfrm>
        </p:grpSpPr>
        <p:sp>
          <p:nvSpPr>
            <p:cNvPr id="319" name="Google Shape;319;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2" descr="8. SRM Logo - UC Berkeley Sutardja Center">
            <a:extLst>
              <a:ext uri="{FF2B5EF4-FFF2-40B4-BE49-F238E27FC236}">
                <a16:creationId xmlns:a16="http://schemas.microsoft.com/office/drawing/2014/main" id="{228E594A-BDF3-524E-E9E2-EFDDC53BDB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947" y="20986"/>
            <a:ext cx="1272589" cy="127258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23B5EF1-AF38-1D7D-17FE-43B112C3E809}"/>
              </a:ext>
            </a:extLst>
          </p:cNvPr>
          <p:cNvSpPr txBox="1"/>
          <p:nvPr/>
        </p:nvSpPr>
        <p:spPr>
          <a:xfrm>
            <a:off x="1187997" y="164166"/>
            <a:ext cx="7518069" cy="523220"/>
          </a:xfrm>
          <a:prstGeom prst="rect">
            <a:avLst/>
          </a:prstGeom>
          <a:noFill/>
        </p:spPr>
        <p:txBody>
          <a:bodyPr wrap="square">
            <a:spAutoFit/>
          </a:bodyPr>
          <a:lstStyle/>
          <a:p>
            <a:pPr algn="ctr"/>
            <a:r>
              <a:rPr lang="en-US" sz="2800" b="1" dirty="0">
                <a:solidFill>
                  <a:schemeClr val="bg1"/>
                </a:solidFill>
                <a:effectLst>
                  <a:outerShdw blurRad="38100" dist="38100" dir="2700000" algn="tl">
                    <a:srgbClr val="000000">
                      <a:alpha val="43137"/>
                    </a:srgbClr>
                  </a:outerShdw>
                </a:effectLst>
                <a:latin typeface="Rockwell Condensed" panose="02060603050405020104" pitchFamily="18" charset="0"/>
              </a:rPr>
              <a:t>SRM INSTITUTE OF SCIENCE AND TECHNOLOGY </a:t>
            </a:r>
          </a:p>
        </p:txBody>
      </p:sp>
      <p:sp>
        <p:nvSpPr>
          <p:cNvPr id="4" name="TextBox 3">
            <a:extLst>
              <a:ext uri="{FF2B5EF4-FFF2-40B4-BE49-F238E27FC236}">
                <a16:creationId xmlns:a16="http://schemas.microsoft.com/office/drawing/2014/main" id="{1FDB385F-A3F9-FE56-0002-AF413E5D477F}"/>
              </a:ext>
            </a:extLst>
          </p:cNvPr>
          <p:cNvSpPr txBox="1"/>
          <p:nvPr/>
        </p:nvSpPr>
        <p:spPr>
          <a:xfrm>
            <a:off x="2047131" y="781819"/>
            <a:ext cx="5873298" cy="400110"/>
          </a:xfrm>
          <a:prstGeom prst="rect">
            <a:avLst/>
          </a:prstGeom>
          <a:noFill/>
        </p:spPr>
        <p:txBody>
          <a:bodyPr wrap="square" rtlCol="0">
            <a:spAutoFit/>
          </a:bodyPr>
          <a:lstStyle/>
          <a:p>
            <a:r>
              <a:rPr lang="en-US" sz="2000" b="1" dirty="0">
                <a:solidFill>
                  <a:schemeClr val="accent6"/>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18CSE392T</a:t>
            </a:r>
            <a:r>
              <a:rPr lang="en-US" sz="2000" b="1" dirty="0">
                <a:solidFill>
                  <a:schemeClr val="accent6"/>
                </a:solidFill>
                <a:effectLst>
                  <a:outerShdw blurRad="38100" dist="38100" dir="2700000" algn="tl">
                    <a:srgbClr val="000000">
                      <a:alpha val="43137"/>
                    </a:srgbClr>
                  </a:outerShdw>
                </a:effectLst>
                <a:latin typeface="High Tower Text" panose="02040502050506030303" pitchFamily="18" charset="0"/>
              </a:rPr>
              <a:t> : MACHINE LEARNING - I</a:t>
            </a:r>
            <a:endParaRPr lang="en-IN" sz="2000" b="1" dirty="0">
              <a:solidFill>
                <a:schemeClr val="accent6"/>
              </a:solidFill>
              <a:effectLst>
                <a:outerShdw blurRad="38100" dist="38100" dir="2700000" algn="tl">
                  <a:srgbClr val="000000">
                    <a:alpha val="43137"/>
                  </a:srgbClr>
                </a:outerShdw>
              </a:effectLst>
              <a:latin typeface="High Tower Text" panose="02040502050506030303"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672604" y="1068407"/>
            <a:ext cx="7917692" cy="3769808"/>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4"/>
          <p:cNvSpPr txBox="1">
            <a:spLocks noGrp="1"/>
          </p:cNvSpPr>
          <p:nvPr>
            <p:ph type="title"/>
          </p:nvPr>
        </p:nvSpPr>
        <p:spPr>
          <a:xfrm>
            <a:off x="1108411" y="856526"/>
            <a:ext cx="6485678" cy="2130000"/>
          </a:xfrm>
          <a:prstGeom prst="rect">
            <a:avLst/>
          </a:prstGeom>
        </p:spPr>
        <p:txBody>
          <a:bodyPr spcFirstLastPara="1" wrap="square" lIns="91425" tIns="91425" rIns="91425" bIns="91425" anchor="ctr" anchorCtr="0">
            <a:noAutofit/>
          </a:bodyPr>
          <a:lstStyle/>
          <a:p>
            <a:pPr marL="285750" indent="-285750" algn="l">
              <a:buSzPct val="100000"/>
              <a:buFont typeface="Wingdings" panose="05000000000000000000" pitchFamily="2" charset="2"/>
              <a:buChar char="Ø"/>
            </a:pPr>
            <a:r>
              <a:rPr lang="en-US" sz="1500" dirty="0">
                <a:solidFill>
                  <a:srgbClr val="FFFFFF"/>
                </a:solidFill>
                <a:latin typeface="Karla" pitchFamily="2" charset="0"/>
              </a:rPr>
              <a:t>SVM has the highest accuracy(84%) when compared to  algorithms Naïve Bayes &amp; Logistic regression.</a:t>
            </a:r>
            <a:br>
              <a:rPr lang="en-US" sz="1500" dirty="0">
                <a:solidFill>
                  <a:srgbClr val="FFFFFF"/>
                </a:solidFill>
                <a:latin typeface="Karla" pitchFamily="2" charset="0"/>
              </a:rPr>
            </a:br>
            <a:br>
              <a:rPr lang="en-US" sz="1500" dirty="0">
                <a:solidFill>
                  <a:srgbClr val="FFFFFF"/>
                </a:solidFill>
                <a:latin typeface="Karla" pitchFamily="2" charset="0"/>
              </a:rPr>
            </a:br>
            <a:endParaRPr lang="en-IN" sz="1500" dirty="0">
              <a:latin typeface="Karla" pitchFamily="2" charset="0"/>
              <a:sym typeface="Karla"/>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630210" y="1408965"/>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486516" y="232913"/>
            <a:ext cx="8289867" cy="57664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IN" sz="2800" dirty="0"/>
              <a:t>INFRENCE FROM </a:t>
            </a:r>
            <a:r>
              <a:rPr lang="en-US" sz="2800" dirty="0"/>
              <a:t>LITERATURE REVIEW</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630210" y="150980"/>
            <a:ext cx="803373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2">
            <a:extLst>
              <a:ext uri="{FF2B5EF4-FFF2-40B4-BE49-F238E27FC236}">
                <a16:creationId xmlns:a16="http://schemas.microsoft.com/office/drawing/2014/main" id="{1B2DB329-D13E-EC3E-53F5-89EE842378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2015" y="3527040"/>
            <a:ext cx="3449006" cy="13796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47010A0-41D8-20B3-F3DB-59BE1D7A34ED}"/>
              </a:ext>
            </a:extLst>
          </p:cNvPr>
          <p:cNvSpPr txBox="1"/>
          <p:nvPr/>
        </p:nvSpPr>
        <p:spPr>
          <a:xfrm>
            <a:off x="1108411" y="2032838"/>
            <a:ext cx="6299996" cy="954107"/>
          </a:xfrm>
          <a:prstGeom prst="rect">
            <a:avLst/>
          </a:prstGeom>
          <a:noFill/>
        </p:spPr>
        <p:txBody>
          <a:bodyPr wrap="square" rtlCol="0">
            <a:spAutoFit/>
          </a:bodyPr>
          <a:lstStyle/>
          <a:p>
            <a:pPr marL="285750" indent="-285750">
              <a:buClr>
                <a:schemeClr val="bg1"/>
              </a:buClr>
              <a:buSzPct val="115000"/>
              <a:buFont typeface="Wingdings" panose="05000000000000000000" pitchFamily="2" charset="2"/>
              <a:buChar char="Ø"/>
            </a:pPr>
            <a:r>
              <a:rPr lang="en-US" sz="1400" dirty="0">
                <a:solidFill>
                  <a:srgbClr val="FFFFFF"/>
                </a:solidFill>
                <a:latin typeface="Karla" pitchFamily="2" charset="0"/>
              </a:rPr>
              <a:t>SVM </a:t>
            </a:r>
            <a:r>
              <a:rPr lang="en-US" sz="1400" b="0" i="0" dirty="0">
                <a:solidFill>
                  <a:srgbClr val="FFFFFF"/>
                </a:solidFill>
                <a:effectLst/>
                <a:latin typeface="Karla" pitchFamily="2" charset="0"/>
              </a:rPr>
              <a:t>works comparably well when there is an understandable margin of dissociation between classes for Diabetic and Non Diabetic.</a:t>
            </a:r>
            <a:br>
              <a:rPr lang="en-US" sz="1400" b="0" i="0" dirty="0">
                <a:solidFill>
                  <a:srgbClr val="FFFFFF"/>
                </a:solidFill>
                <a:effectLst/>
                <a:latin typeface="Karla" pitchFamily="2" charset="0"/>
              </a:rPr>
            </a:br>
            <a:br>
              <a:rPr lang="en-US" sz="1400" b="0" i="0" dirty="0">
                <a:solidFill>
                  <a:srgbClr val="FFFFFF"/>
                </a:solidFill>
                <a:effectLst/>
                <a:latin typeface="Karla" pitchFamily="2" charset="0"/>
              </a:rPr>
            </a:br>
            <a:endParaRPr lang="en-IN" dirty="0"/>
          </a:p>
        </p:txBody>
      </p:sp>
      <p:sp>
        <p:nvSpPr>
          <p:cNvPr id="8" name="TextBox 7">
            <a:extLst>
              <a:ext uri="{FF2B5EF4-FFF2-40B4-BE49-F238E27FC236}">
                <a16:creationId xmlns:a16="http://schemas.microsoft.com/office/drawing/2014/main" id="{2E22E633-E010-B2E4-F597-45AF1171ABED}"/>
              </a:ext>
            </a:extLst>
          </p:cNvPr>
          <p:cNvSpPr txBox="1"/>
          <p:nvPr/>
        </p:nvSpPr>
        <p:spPr>
          <a:xfrm>
            <a:off x="1121970" y="2645486"/>
            <a:ext cx="6087607" cy="738664"/>
          </a:xfrm>
          <a:prstGeom prst="rect">
            <a:avLst/>
          </a:prstGeom>
          <a:noFill/>
        </p:spPr>
        <p:txBody>
          <a:bodyPr wrap="square" rtlCol="0">
            <a:spAutoFit/>
          </a:bodyPr>
          <a:lstStyle/>
          <a:p>
            <a:pPr marL="285750" indent="-285750">
              <a:buClr>
                <a:schemeClr val="bg1"/>
              </a:buClr>
              <a:buSzPct val="115000"/>
              <a:buFont typeface="Wingdings" panose="05000000000000000000" pitchFamily="2" charset="2"/>
              <a:buChar char="Ø"/>
            </a:pPr>
            <a:r>
              <a:rPr lang="en-US" sz="1400" b="0" i="0" dirty="0">
                <a:solidFill>
                  <a:srgbClr val="FFFFFF"/>
                </a:solidFill>
                <a:effectLst/>
                <a:latin typeface="Karla" pitchFamily="2" charset="0"/>
              </a:rPr>
              <a:t>SVMs are effective in handling high-dimensional data.</a:t>
            </a:r>
            <a:br>
              <a:rPr lang="en-US" sz="1400" b="0" i="0" dirty="0">
                <a:solidFill>
                  <a:srgbClr val="FFFFFF"/>
                </a:solidFill>
                <a:effectLst/>
                <a:latin typeface="Karla" pitchFamily="2" charset="0"/>
              </a:rPr>
            </a:br>
            <a:br>
              <a:rPr lang="en-US" sz="1400" b="0" i="0" dirty="0">
                <a:solidFill>
                  <a:srgbClr val="FFFFFF"/>
                </a:solidFill>
                <a:effectLst/>
                <a:latin typeface="Karla" pitchFamily="2" charset="0"/>
              </a:rPr>
            </a:br>
            <a:endParaRPr lang="en-IN" dirty="0"/>
          </a:p>
        </p:txBody>
      </p:sp>
      <p:sp>
        <p:nvSpPr>
          <p:cNvPr id="9" name="TextBox 8">
            <a:extLst>
              <a:ext uri="{FF2B5EF4-FFF2-40B4-BE49-F238E27FC236}">
                <a16:creationId xmlns:a16="http://schemas.microsoft.com/office/drawing/2014/main" id="{A19591F6-431D-2687-0745-2E6B0FD0871A}"/>
              </a:ext>
            </a:extLst>
          </p:cNvPr>
          <p:cNvSpPr txBox="1"/>
          <p:nvPr/>
        </p:nvSpPr>
        <p:spPr>
          <a:xfrm>
            <a:off x="1121970" y="3055862"/>
            <a:ext cx="5231726" cy="523220"/>
          </a:xfrm>
          <a:prstGeom prst="rect">
            <a:avLst/>
          </a:prstGeom>
          <a:noFill/>
        </p:spPr>
        <p:txBody>
          <a:bodyPr wrap="square" rtlCol="0">
            <a:spAutoFit/>
          </a:bodyPr>
          <a:lstStyle/>
          <a:p>
            <a:pPr marL="285750" indent="-285750">
              <a:buClr>
                <a:schemeClr val="bg1"/>
              </a:buClr>
              <a:buSzPct val="115000"/>
              <a:buFont typeface="Wingdings" panose="05000000000000000000" pitchFamily="2" charset="2"/>
              <a:buChar char="Ø"/>
            </a:pPr>
            <a:r>
              <a:rPr lang="en-US" sz="1400" b="0" i="0" dirty="0">
                <a:solidFill>
                  <a:srgbClr val="FFFFFF"/>
                </a:solidFill>
                <a:effectLst/>
                <a:latin typeface="Karla" pitchFamily="2" charset="0"/>
              </a:rPr>
              <a:t>SVMs can be regularized, which means that the algorithm can be modified to avoid overfitting.</a:t>
            </a: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24376" y="-98578"/>
            <a:ext cx="9204683" cy="516506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630210" y="1408965"/>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487278" y="24252"/>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DATA SET</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20000" y="-37637"/>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Picture 10">
            <a:extLst>
              <a:ext uri="{FF2B5EF4-FFF2-40B4-BE49-F238E27FC236}">
                <a16:creationId xmlns:a16="http://schemas.microsoft.com/office/drawing/2014/main" id="{547057E6-B348-7DA5-256B-64F2537A8A0D}"/>
              </a:ext>
            </a:extLst>
          </p:cNvPr>
          <p:cNvPicPr>
            <a:picLocks noChangeAspect="1"/>
          </p:cNvPicPr>
          <p:nvPr/>
        </p:nvPicPr>
        <p:blipFill>
          <a:blip r:embed="rId3"/>
          <a:stretch>
            <a:fillRect/>
          </a:stretch>
        </p:blipFill>
        <p:spPr>
          <a:xfrm>
            <a:off x="653340" y="664581"/>
            <a:ext cx="7858200" cy="2323979"/>
          </a:xfrm>
          <a:prstGeom prst="rect">
            <a:avLst/>
          </a:prstGeom>
        </p:spPr>
      </p:pic>
      <p:sp>
        <p:nvSpPr>
          <p:cNvPr id="12" name="TextBox 11">
            <a:extLst>
              <a:ext uri="{FF2B5EF4-FFF2-40B4-BE49-F238E27FC236}">
                <a16:creationId xmlns:a16="http://schemas.microsoft.com/office/drawing/2014/main" id="{42FD4C18-41DD-1F82-6DFA-600B82754F29}"/>
              </a:ext>
            </a:extLst>
          </p:cNvPr>
          <p:cNvSpPr txBox="1"/>
          <p:nvPr/>
        </p:nvSpPr>
        <p:spPr>
          <a:xfrm>
            <a:off x="189216" y="3137708"/>
            <a:ext cx="6087607" cy="1477328"/>
          </a:xfrm>
          <a:prstGeom prst="rect">
            <a:avLst/>
          </a:prstGeom>
          <a:noFill/>
        </p:spPr>
        <p:txBody>
          <a:bodyPr wrap="square" rtlCol="0">
            <a:spAutoFit/>
          </a:bodyPr>
          <a:lstStyle/>
          <a:p>
            <a:pPr>
              <a:buClr>
                <a:schemeClr val="bg1"/>
              </a:buClr>
              <a:buSzPct val="115000"/>
            </a:pPr>
            <a:r>
              <a:rPr lang="en-US" sz="1700" dirty="0">
                <a:solidFill>
                  <a:srgbClr val="FFFFFF"/>
                </a:solidFill>
                <a:latin typeface="Karla" pitchFamily="2" charset="0"/>
              </a:rPr>
              <a:t>Number of row: 769</a:t>
            </a:r>
          </a:p>
          <a:p>
            <a:pPr>
              <a:buClr>
                <a:schemeClr val="bg1"/>
              </a:buClr>
              <a:buSzPct val="115000"/>
            </a:pPr>
            <a:r>
              <a:rPr lang="en-US" sz="1700" dirty="0">
                <a:solidFill>
                  <a:srgbClr val="FFFFFF"/>
                </a:solidFill>
                <a:latin typeface="Karla" pitchFamily="2" charset="0"/>
              </a:rPr>
              <a:t>Number of column: 09</a:t>
            </a:r>
          </a:p>
          <a:p>
            <a:pPr>
              <a:buClr>
                <a:schemeClr val="bg1"/>
              </a:buClr>
              <a:buSzPct val="115000"/>
            </a:pPr>
            <a:endParaRPr lang="en-US" sz="1400" b="0" i="0" dirty="0">
              <a:solidFill>
                <a:srgbClr val="FFFFFF"/>
              </a:solidFill>
              <a:effectLst/>
              <a:latin typeface="Karla" pitchFamily="2" charset="0"/>
            </a:endParaRPr>
          </a:p>
          <a:p>
            <a:pPr>
              <a:buClr>
                <a:schemeClr val="bg1"/>
              </a:buClr>
              <a:buSzPct val="115000"/>
            </a:pPr>
            <a:r>
              <a:rPr lang="en-US" sz="1400" b="0" i="0" dirty="0">
                <a:solidFill>
                  <a:srgbClr val="FFFFFF"/>
                </a:solidFill>
                <a:effectLst/>
                <a:latin typeface="Karla" pitchFamily="2" charset="0"/>
              </a:rPr>
              <a:t>.</a:t>
            </a:r>
            <a:br>
              <a:rPr lang="en-US" sz="1400" b="0" i="0" dirty="0">
                <a:solidFill>
                  <a:srgbClr val="FFFFFF"/>
                </a:solidFill>
                <a:effectLst/>
                <a:latin typeface="Karla" pitchFamily="2" charset="0"/>
              </a:rPr>
            </a:br>
            <a:br>
              <a:rPr lang="en-US" sz="1400" b="0" i="0" dirty="0">
                <a:solidFill>
                  <a:srgbClr val="FFFFFF"/>
                </a:solidFill>
                <a:effectLst/>
                <a:latin typeface="Karla" pitchFamily="2" charset="0"/>
              </a:rPr>
            </a:br>
            <a:endParaRPr lang="en-IN" dirty="0"/>
          </a:p>
        </p:txBody>
      </p:sp>
      <p:sp>
        <p:nvSpPr>
          <p:cNvPr id="13" name="TextBox 12">
            <a:extLst>
              <a:ext uri="{FF2B5EF4-FFF2-40B4-BE49-F238E27FC236}">
                <a16:creationId xmlns:a16="http://schemas.microsoft.com/office/drawing/2014/main" id="{47D76C96-0C36-B7A5-80E5-2F9A61353D3A}"/>
              </a:ext>
            </a:extLst>
          </p:cNvPr>
          <p:cNvSpPr txBox="1"/>
          <p:nvPr/>
        </p:nvSpPr>
        <p:spPr>
          <a:xfrm>
            <a:off x="3032016" y="3130589"/>
            <a:ext cx="6087607" cy="2031325"/>
          </a:xfrm>
          <a:prstGeom prst="rect">
            <a:avLst/>
          </a:prstGeom>
          <a:noFill/>
        </p:spPr>
        <p:txBody>
          <a:bodyPr wrap="square" rtlCol="0">
            <a:spAutoFit/>
          </a:bodyPr>
          <a:lstStyle/>
          <a:p>
            <a:pPr marR="0" algn="l" rtl="0">
              <a:spcBef>
                <a:spcPts val="0"/>
              </a:spcBef>
              <a:spcAft>
                <a:spcPts val="0"/>
              </a:spcAft>
            </a:pPr>
            <a:r>
              <a:rPr lang="en-US" sz="1800" b="0" i="0" dirty="0">
                <a:solidFill>
                  <a:srgbClr val="FFFFFF"/>
                </a:solidFill>
                <a:effectLst/>
                <a:latin typeface="Karla" pitchFamily="2" charset="0"/>
                <a:ea typeface="Arial" panose="020B0604020202020204" pitchFamily="34" charset="0"/>
                <a:cs typeface="Arial" panose="020B0604020202020204" pitchFamily="34" charset="0"/>
              </a:rPr>
              <a:t>FEATURES/ATRRIBUTES :</a:t>
            </a:r>
            <a:endParaRPr lang="en-IN" sz="2400" dirty="0">
              <a:effectLst/>
            </a:endParaRPr>
          </a:p>
          <a:p>
            <a:pPr>
              <a:buClr>
                <a:schemeClr val="bg1"/>
              </a:buClr>
              <a:buSzPct val="115000"/>
            </a:pPr>
            <a:r>
              <a:rPr lang="en-US" sz="1600" b="0" i="0" dirty="0">
                <a:solidFill>
                  <a:srgbClr val="FFFFFF"/>
                </a:solidFill>
                <a:effectLst/>
                <a:latin typeface="Karla" pitchFamily="2" charset="0"/>
              </a:rPr>
              <a:t>1.Pregancies                                        6.BMI</a:t>
            </a:r>
          </a:p>
          <a:p>
            <a:pPr>
              <a:buClr>
                <a:schemeClr val="bg1"/>
              </a:buClr>
              <a:buSzPct val="115000"/>
            </a:pPr>
            <a:r>
              <a:rPr lang="en-US" sz="1600" b="0" i="0" dirty="0">
                <a:solidFill>
                  <a:srgbClr val="FFFFFF"/>
                </a:solidFill>
                <a:effectLst/>
                <a:latin typeface="Karla" pitchFamily="2" charset="0"/>
              </a:rPr>
              <a:t>2.Glucose                                             7. Diabetes Pedigree Function</a:t>
            </a:r>
          </a:p>
          <a:p>
            <a:pPr>
              <a:buClr>
                <a:schemeClr val="bg1"/>
              </a:buClr>
              <a:buSzPct val="115000"/>
            </a:pPr>
            <a:r>
              <a:rPr lang="en-US" sz="1600" dirty="0">
                <a:solidFill>
                  <a:srgbClr val="FFFFFF"/>
                </a:solidFill>
                <a:latin typeface="Karla" pitchFamily="2" charset="0"/>
              </a:rPr>
              <a:t>3.Blood Pressure                                8.Age</a:t>
            </a:r>
          </a:p>
          <a:p>
            <a:pPr>
              <a:buClr>
                <a:schemeClr val="bg1"/>
              </a:buClr>
              <a:buSzPct val="115000"/>
            </a:pPr>
            <a:r>
              <a:rPr lang="en-US" sz="1600" b="0" i="0" dirty="0">
                <a:solidFill>
                  <a:srgbClr val="FFFFFF"/>
                </a:solidFill>
                <a:effectLst/>
                <a:latin typeface="Karla" pitchFamily="2" charset="0"/>
              </a:rPr>
              <a:t>4. Skin Thickness                               9.Outcome</a:t>
            </a:r>
          </a:p>
          <a:p>
            <a:pPr>
              <a:buClr>
                <a:schemeClr val="bg1"/>
              </a:buClr>
              <a:buSzPct val="115000"/>
            </a:pPr>
            <a:r>
              <a:rPr lang="en-US" sz="1600" b="0" i="0" dirty="0">
                <a:solidFill>
                  <a:srgbClr val="FFFFFF"/>
                </a:solidFill>
                <a:effectLst/>
                <a:latin typeface="Karla" pitchFamily="2" charset="0"/>
              </a:rPr>
              <a:t>5. Insulin</a:t>
            </a:r>
          </a:p>
          <a:p>
            <a:pPr>
              <a:buClr>
                <a:schemeClr val="bg1"/>
              </a:buClr>
              <a:buSzPct val="115000"/>
            </a:pPr>
            <a:br>
              <a:rPr lang="en-US" sz="1400" b="0" i="0" dirty="0">
                <a:solidFill>
                  <a:srgbClr val="FFFFFF"/>
                </a:solidFill>
                <a:effectLst/>
                <a:latin typeface="Karla" pitchFamily="2" charset="0"/>
              </a:rPr>
            </a:br>
            <a:endParaRPr lang="en-IN" dirty="0"/>
          </a:p>
        </p:txBody>
      </p:sp>
    </p:spTree>
    <p:extLst>
      <p:ext uri="{BB962C8B-B14F-4D97-AF65-F5344CB8AC3E}">
        <p14:creationId xmlns:p14="http://schemas.microsoft.com/office/powerpoint/2010/main" val="3679945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672604" y="1068407"/>
            <a:ext cx="7917692" cy="3769808"/>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48807" y="275259"/>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3" y="3629733"/>
              <a:ext cx="1007497" cy="702841"/>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719100" y="236857"/>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ALGORITHM </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19100" y="15098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Straight Arrow Connector 21">
            <a:extLst>
              <a:ext uri="{FF2B5EF4-FFF2-40B4-BE49-F238E27FC236}">
                <a16:creationId xmlns:a16="http://schemas.microsoft.com/office/drawing/2014/main" id="{0732E638-BEA3-4271-FFE0-8BA41EE3699D}"/>
              </a:ext>
            </a:extLst>
          </p:cNvPr>
          <p:cNvCxnSpPr>
            <a:cxnSpLocks/>
          </p:cNvCxnSpPr>
          <p:nvPr/>
        </p:nvCxnSpPr>
        <p:spPr>
          <a:xfrm flipH="1" flipV="1">
            <a:off x="7669003" y="3254866"/>
            <a:ext cx="13974" cy="2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C9B70866-3747-8025-89AD-C5751C307268}"/>
              </a:ext>
            </a:extLst>
          </p:cNvPr>
          <p:cNvSpPr txBox="1"/>
          <p:nvPr/>
        </p:nvSpPr>
        <p:spPr>
          <a:xfrm>
            <a:off x="805740" y="1242391"/>
            <a:ext cx="5207000" cy="369332"/>
          </a:xfrm>
          <a:prstGeom prst="rect">
            <a:avLst/>
          </a:prstGeom>
          <a:noFill/>
        </p:spPr>
        <p:txBody>
          <a:bodyPr wrap="square">
            <a:spAutoFit/>
          </a:bodyPr>
          <a:lstStyle/>
          <a:p>
            <a:pPr algn="just"/>
            <a:r>
              <a:rPr lang="en-IN" sz="1800" b="0" i="0" dirty="0">
                <a:solidFill>
                  <a:schemeClr val="bg1"/>
                </a:solidFill>
                <a:effectLst/>
                <a:latin typeface="erdana"/>
              </a:rPr>
              <a:t>Algorithm : Support Vector Machine</a:t>
            </a:r>
          </a:p>
        </p:txBody>
      </p:sp>
      <p:sp>
        <p:nvSpPr>
          <p:cNvPr id="6" name="TextBox 5">
            <a:extLst>
              <a:ext uri="{FF2B5EF4-FFF2-40B4-BE49-F238E27FC236}">
                <a16:creationId xmlns:a16="http://schemas.microsoft.com/office/drawing/2014/main" id="{9278AD64-5707-3D5C-6AE7-95243862374F}"/>
              </a:ext>
            </a:extLst>
          </p:cNvPr>
          <p:cNvSpPr txBox="1"/>
          <p:nvPr/>
        </p:nvSpPr>
        <p:spPr>
          <a:xfrm>
            <a:off x="885345" y="1747597"/>
            <a:ext cx="7408354" cy="738664"/>
          </a:xfrm>
          <a:prstGeom prst="rect">
            <a:avLst/>
          </a:prstGeom>
          <a:noFill/>
        </p:spPr>
        <p:txBody>
          <a:bodyPr wrap="square">
            <a:spAutoFit/>
          </a:bodyPr>
          <a:lstStyle/>
          <a:p>
            <a:pPr marL="285750" indent="-285750">
              <a:buClr>
                <a:schemeClr val="bg1"/>
              </a:buClr>
              <a:buFont typeface="Wingdings" panose="05000000000000000000" pitchFamily="2" charset="2"/>
              <a:buChar char="Ø"/>
            </a:pPr>
            <a:r>
              <a:rPr lang="en-IN" b="0" i="0" dirty="0">
                <a:solidFill>
                  <a:schemeClr val="bg1"/>
                </a:solidFill>
                <a:effectLst/>
                <a:latin typeface="Karla" pitchFamily="2" charset="0"/>
              </a:rPr>
              <a:t>Diabetes prediction often involves complex, non-linear relationships between various factors like glucose levels, BMI, family history, etc. SVMs can model these non-linear relationships effectively using kernel functions.</a:t>
            </a:r>
            <a:endParaRPr lang="en-IN" dirty="0">
              <a:solidFill>
                <a:schemeClr val="bg1"/>
              </a:solidFill>
              <a:latin typeface="Karla" pitchFamily="2" charset="0"/>
            </a:endParaRPr>
          </a:p>
        </p:txBody>
      </p:sp>
      <p:sp>
        <p:nvSpPr>
          <p:cNvPr id="9" name="TextBox 8">
            <a:extLst>
              <a:ext uri="{FF2B5EF4-FFF2-40B4-BE49-F238E27FC236}">
                <a16:creationId xmlns:a16="http://schemas.microsoft.com/office/drawing/2014/main" id="{5E0B037C-576E-4091-6DDB-8D6E78A4F9A6}"/>
              </a:ext>
            </a:extLst>
          </p:cNvPr>
          <p:cNvSpPr txBox="1"/>
          <p:nvPr/>
        </p:nvSpPr>
        <p:spPr>
          <a:xfrm>
            <a:off x="855902" y="2566525"/>
            <a:ext cx="7734394" cy="523220"/>
          </a:xfrm>
          <a:prstGeom prst="rect">
            <a:avLst/>
          </a:prstGeom>
          <a:noFill/>
        </p:spPr>
        <p:txBody>
          <a:bodyPr wrap="square">
            <a:spAutoFit/>
          </a:bodyPr>
          <a:lstStyle/>
          <a:p>
            <a:pPr marL="285750" indent="-285750">
              <a:buClr>
                <a:schemeClr val="bg1"/>
              </a:buClr>
              <a:buFont typeface="Wingdings" panose="05000000000000000000" pitchFamily="2" charset="2"/>
              <a:buChar char="Ø"/>
            </a:pPr>
            <a:r>
              <a:rPr lang="en-US" b="0" i="0" dirty="0">
                <a:solidFill>
                  <a:schemeClr val="bg1"/>
                </a:solidFill>
                <a:effectLst/>
                <a:latin typeface="Karla" pitchFamily="2" charset="0"/>
              </a:rPr>
              <a:t>Medical datasets used for diabetic prediction can be high-dimensional due to the numerous factors taken into account. SVMs perform well in high-dimensional spaces</a:t>
            </a:r>
            <a:endParaRPr lang="en-IN" dirty="0">
              <a:solidFill>
                <a:schemeClr val="bg1"/>
              </a:solidFill>
              <a:latin typeface="Karla" pitchFamily="2" charset="0"/>
            </a:endParaRPr>
          </a:p>
        </p:txBody>
      </p:sp>
      <p:sp>
        <p:nvSpPr>
          <p:cNvPr id="11" name="TextBox 10">
            <a:extLst>
              <a:ext uri="{FF2B5EF4-FFF2-40B4-BE49-F238E27FC236}">
                <a16:creationId xmlns:a16="http://schemas.microsoft.com/office/drawing/2014/main" id="{754DBCF6-6378-60FC-973A-C39C42485CC5}"/>
              </a:ext>
            </a:extLst>
          </p:cNvPr>
          <p:cNvSpPr txBox="1"/>
          <p:nvPr/>
        </p:nvSpPr>
        <p:spPr>
          <a:xfrm>
            <a:off x="855902" y="3276818"/>
            <a:ext cx="7294953" cy="738664"/>
          </a:xfrm>
          <a:prstGeom prst="rect">
            <a:avLst/>
          </a:prstGeom>
          <a:noFill/>
        </p:spPr>
        <p:txBody>
          <a:bodyPr wrap="square">
            <a:spAutoFit/>
          </a:bodyPr>
          <a:lstStyle/>
          <a:p>
            <a:pPr marL="285750" indent="-285750">
              <a:buClr>
                <a:schemeClr val="bg1"/>
              </a:buClr>
              <a:buFont typeface="Wingdings" panose="05000000000000000000" pitchFamily="2" charset="2"/>
              <a:buChar char="Ø"/>
            </a:pPr>
            <a:r>
              <a:rPr lang="en-US" dirty="0">
                <a:solidFill>
                  <a:schemeClr val="bg1"/>
                </a:solidFill>
                <a:latin typeface="Karla" pitchFamily="2" charset="0"/>
              </a:rPr>
              <a:t>T</a:t>
            </a:r>
            <a:r>
              <a:rPr lang="en-US" b="0" i="0" dirty="0">
                <a:solidFill>
                  <a:schemeClr val="bg1"/>
                </a:solidFill>
                <a:effectLst/>
                <a:latin typeface="Karla" pitchFamily="2" charset="0"/>
              </a:rPr>
              <a:t>he classes (diabetic and non-diabetic) might be imbalanced, i.e., one class might have significantly fewer instances. SVMs can handle class imbalance well, ensuring that both classes are treated with equal importance</a:t>
            </a:r>
            <a:endParaRPr lang="en-IN" dirty="0">
              <a:solidFill>
                <a:schemeClr val="bg1"/>
              </a:solidFill>
              <a:latin typeface="Karla" pitchFamily="2" charset="0"/>
            </a:endParaRPr>
          </a:p>
        </p:txBody>
      </p:sp>
    </p:spTree>
    <p:extLst>
      <p:ext uri="{BB962C8B-B14F-4D97-AF65-F5344CB8AC3E}">
        <p14:creationId xmlns:p14="http://schemas.microsoft.com/office/powerpoint/2010/main" val="246830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672604" y="1068407"/>
            <a:ext cx="7917692" cy="3769808"/>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48807" y="275259"/>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3" y="3629733"/>
              <a:ext cx="1007497" cy="702841"/>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719100" y="236857"/>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ALGORITHM </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19100" y="15098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Picture 12">
            <a:extLst>
              <a:ext uri="{FF2B5EF4-FFF2-40B4-BE49-F238E27FC236}">
                <a16:creationId xmlns:a16="http://schemas.microsoft.com/office/drawing/2014/main" id="{526FC96A-AC40-522E-FC6B-11C5BD67FC72}"/>
              </a:ext>
            </a:extLst>
          </p:cNvPr>
          <p:cNvPicPr>
            <a:picLocks noChangeAspect="1"/>
          </p:cNvPicPr>
          <p:nvPr/>
        </p:nvPicPr>
        <p:blipFill>
          <a:blip r:embed="rId3"/>
          <a:stretch>
            <a:fillRect/>
          </a:stretch>
        </p:blipFill>
        <p:spPr>
          <a:xfrm>
            <a:off x="2005495" y="1804666"/>
            <a:ext cx="4572000" cy="2918448"/>
          </a:xfrm>
          <a:prstGeom prst="rect">
            <a:avLst/>
          </a:prstGeom>
        </p:spPr>
      </p:pic>
      <p:cxnSp>
        <p:nvCxnSpPr>
          <p:cNvPr id="22" name="Straight Arrow Connector 21">
            <a:extLst>
              <a:ext uri="{FF2B5EF4-FFF2-40B4-BE49-F238E27FC236}">
                <a16:creationId xmlns:a16="http://schemas.microsoft.com/office/drawing/2014/main" id="{0732E638-BEA3-4271-FFE0-8BA41EE3699D}"/>
              </a:ext>
            </a:extLst>
          </p:cNvPr>
          <p:cNvCxnSpPr>
            <a:cxnSpLocks/>
          </p:cNvCxnSpPr>
          <p:nvPr/>
        </p:nvCxnSpPr>
        <p:spPr>
          <a:xfrm flipH="1" flipV="1">
            <a:off x="7669003" y="3254866"/>
            <a:ext cx="13974" cy="2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12D9958-1E7D-E757-AC11-49BE532B8886}"/>
              </a:ext>
            </a:extLst>
          </p:cNvPr>
          <p:cNvCxnSpPr>
            <a:cxnSpLocks/>
          </p:cNvCxnSpPr>
          <p:nvPr/>
        </p:nvCxnSpPr>
        <p:spPr>
          <a:xfrm flipV="1">
            <a:off x="2865903" y="3834567"/>
            <a:ext cx="426884" cy="1364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9582AC0-BD45-2783-EA1B-BA2678B578E8}"/>
              </a:ext>
            </a:extLst>
          </p:cNvPr>
          <p:cNvSpPr txBox="1"/>
          <p:nvPr/>
        </p:nvSpPr>
        <p:spPr>
          <a:xfrm>
            <a:off x="5308594" y="2888507"/>
            <a:ext cx="1408390" cy="523220"/>
          </a:xfrm>
          <a:prstGeom prst="rect">
            <a:avLst/>
          </a:prstGeom>
          <a:noFill/>
        </p:spPr>
        <p:txBody>
          <a:bodyPr wrap="square" rtlCol="0">
            <a:spAutoFit/>
          </a:bodyPr>
          <a:lstStyle/>
          <a:p>
            <a:r>
              <a:rPr lang="en-US" dirty="0">
                <a:solidFill>
                  <a:srgbClr val="FF0000"/>
                </a:solidFill>
              </a:rPr>
              <a:t>People who are diabetic</a:t>
            </a:r>
            <a:endParaRPr lang="en-IN" dirty="0">
              <a:solidFill>
                <a:srgbClr val="FF0000"/>
              </a:solidFill>
            </a:endParaRPr>
          </a:p>
        </p:txBody>
      </p:sp>
      <p:sp>
        <p:nvSpPr>
          <p:cNvPr id="28" name="TextBox 27">
            <a:extLst>
              <a:ext uri="{FF2B5EF4-FFF2-40B4-BE49-F238E27FC236}">
                <a16:creationId xmlns:a16="http://schemas.microsoft.com/office/drawing/2014/main" id="{FECB38EE-E185-F7AC-E287-016FE3A96905}"/>
              </a:ext>
            </a:extLst>
          </p:cNvPr>
          <p:cNvSpPr txBox="1"/>
          <p:nvPr/>
        </p:nvSpPr>
        <p:spPr>
          <a:xfrm>
            <a:off x="1960041" y="3654382"/>
            <a:ext cx="1233538" cy="738664"/>
          </a:xfrm>
          <a:prstGeom prst="rect">
            <a:avLst/>
          </a:prstGeom>
          <a:noFill/>
        </p:spPr>
        <p:txBody>
          <a:bodyPr wrap="square" rtlCol="0">
            <a:spAutoFit/>
          </a:bodyPr>
          <a:lstStyle/>
          <a:p>
            <a:r>
              <a:rPr lang="en-US" dirty="0">
                <a:solidFill>
                  <a:srgbClr val="FF0000"/>
                </a:solidFill>
              </a:rPr>
              <a:t>People who are non-diabetic</a:t>
            </a:r>
            <a:endParaRPr lang="en-IN" dirty="0">
              <a:solidFill>
                <a:srgbClr val="FF0000"/>
              </a:solidFill>
            </a:endParaRPr>
          </a:p>
        </p:txBody>
      </p:sp>
      <p:sp>
        <p:nvSpPr>
          <p:cNvPr id="36" name="TextBox 35">
            <a:extLst>
              <a:ext uri="{FF2B5EF4-FFF2-40B4-BE49-F238E27FC236}">
                <a16:creationId xmlns:a16="http://schemas.microsoft.com/office/drawing/2014/main" id="{C9B70866-3747-8025-89AD-C5751C307268}"/>
              </a:ext>
            </a:extLst>
          </p:cNvPr>
          <p:cNvSpPr txBox="1"/>
          <p:nvPr/>
        </p:nvSpPr>
        <p:spPr>
          <a:xfrm>
            <a:off x="805740" y="1242391"/>
            <a:ext cx="5207000" cy="369332"/>
          </a:xfrm>
          <a:prstGeom prst="rect">
            <a:avLst/>
          </a:prstGeom>
          <a:noFill/>
        </p:spPr>
        <p:txBody>
          <a:bodyPr wrap="square">
            <a:spAutoFit/>
          </a:bodyPr>
          <a:lstStyle/>
          <a:p>
            <a:pPr algn="just"/>
            <a:r>
              <a:rPr lang="en-IN" sz="1800" b="0" i="0" dirty="0">
                <a:solidFill>
                  <a:schemeClr val="bg1"/>
                </a:solidFill>
                <a:effectLst/>
                <a:latin typeface="erdana"/>
              </a:rPr>
              <a:t>Algorithm : Support Vector Machine</a:t>
            </a:r>
          </a:p>
        </p:txBody>
      </p:sp>
    </p:spTree>
    <p:extLst>
      <p:ext uri="{BB962C8B-B14F-4D97-AF65-F5344CB8AC3E}">
        <p14:creationId xmlns:p14="http://schemas.microsoft.com/office/powerpoint/2010/main" val="1871640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24377" y="738360"/>
            <a:ext cx="9095245" cy="4305921"/>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97308" y="863"/>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WHY SVM</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481860" y="22548"/>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Picture 12">
            <a:extLst>
              <a:ext uri="{FF2B5EF4-FFF2-40B4-BE49-F238E27FC236}">
                <a16:creationId xmlns:a16="http://schemas.microsoft.com/office/drawing/2014/main" id="{ED5E1D4C-DD8E-1588-924D-D8C91F2B9D62}"/>
              </a:ext>
            </a:extLst>
          </p:cNvPr>
          <p:cNvPicPr>
            <a:picLocks noChangeAspect="1"/>
          </p:cNvPicPr>
          <p:nvPr/>
        </p:nvPicPr>
        <p:blipFill>
          <a:blip r:embed="rId3"/>
          <a:stretch>
            <a:fillRect/>
          </a:stretch>
        </p:blipFill>
        <p:spPr>
          <a:xfrm>
            <a:off x="97308" y="939042"/>
            <a:ext cx="2857500" cy="342900"/>
          </a:xfrm>
          <a:prstGeom prst="rect">
            <a:avLst/>
          </a:prstGeom>
        </p:spPr>
      </p:pic>
      <p:sp>
        <p:nvSpPr>
          <p:cNvPr id="17" name="TextBox 16">
            <a:extLst>
              <a:ext uri="{FF2B5EF4-FFF2-40B4-BE49-F238E27FC236}">
                <a16:creationId xmlns:a16="http://schemas.microsoft.com/office/drawing/2014/main" id="{6883783C-A6E7-F13A-8EED-67E96522E765}"/>
              </a:ext>
            </a:extLst>
          </p:cNvPr>
          <p:cNvSpPr txBox="1"/>
          <p:nvPr/>
        </p:nvSpPr>
        <p:spPr>
          <a:xfrm>
            <a:off x="203200" y="1408785"/>
            <a:ext cx="8627822" cy="923330"/>
          </a:xfrm>
          <a:prstGeom prst="rect">
            <a:avLst/>
          </a:prstGeom>
          <a:noFill/>
        </p:spPr>
        <p:txBody>
          <a:bodyPr wrap="square">
            <a:spAutoFit/>
          </a:bodyPr>
          <a:lstStyle/>
          <a:p>
            <a:pPr marL="285750" indent="-285750">
              <a:buFont typeface="Wingdings" panose="05000000000000000000" pitchFamily="2" charset="2"/>
              <a:buChar char="Ø"/>
            </a:pPr>
            <a:r>
              <a:rPr lang="en-US" sz="1800" dirty="0">
                <a:solidFill>
                  <a:schemeClr val="bg1"/>
                </a:solidFill>
                <a:latin typeface="Google Sans"/>
              </a:rPr>
              <a:t>For predicting blood pressure status, they used conditional decision making and for predicting diabetes, they used SVM, KNN, and decision tree. Among these models, SVM worked better as they got 75% accuracy which is better than other classifier algorithms. </a:t>
            </a:r>
            <a:endParaRPr lang="en-IN" sz="1800" dirty="0">
              <a:solidFill>
                <a:schemeClr val="bg1"/>
              </a:solidFill>
              <a:latin typeface="Google Sans"/>
            </a:endParaRPr>
          </a:p>
        </p:txBody>
      </p:sp>
      <p:sp>
        <p:nvSpPr>
          <p:cNvPr id="19" name="TextBox 18">
            <a:extLst>
              <a:ext uri="{FF2B5EF4-FFF2-40B4-BE49-F238E27FC236}">
                <a16:creationId xmlns:a16="http://schemas.microsoft.com/office/drawing/2014/main" id="{9E5C0426-6AE5-478C-516D-B87BFDB51EDF}"/>
              </a:ext>
            </a:extLst>
          </p:cNvPr>
          <p:cNvSpPr txBox="1"/>
          <p:nvPr/>
        </p:nvSpPr>
        <p:spPr>
          <a:xfrm>
            <a:off x="203200" y="2461713"/>
            <a:ext cx="5207000" cy="646331"/>
          </a:xfrm>
          <a:prstGeom prst="rect">
            <a:avLst/>
          </a:prstGeom>
          <a:noFill/>
        </p:spPr>
        <p:txBody>
          <a:bodyPr wrap="square">
            <a:spAutoFit/>
          </a:bodyPr>
          <a:lstStyle/>
          <a:p>
            <a:pPr marL="285750" indent="-285750">
              <a:buFont typeface="Wingdings" panose="05000000000000000000" pitchFamily="2" charset="2"/>
              <a:buChar char="Ø"/>
            </a:pPr>
            <a:r>
              <a:rPr lang="en-US" sz="1800" b="0" i="0" dirty="0">
                <a:solidFill>
                  <a:srgbClr val="E2EEFF"/>
                </a:solidFill>
                <a:effectLst/>
                <a:latin typeface="Google Sans"/>
              </a:rPr>
              <a:t>Maximizes the distance from the nearest data points.</a:t>
            </a:r>
            <a:endParaRPr lang="en-IN" sz="1800" dirty="0"/>
          </a:p>
        </p:txBody>
      </p:sp>
      <p:sp>
        <p:nvSpPr>
          <p:cNvPr id="21" name="TextBox 20">
            <a:extLst>
              <a:ext uri="{FF2B5EF4-FFF2-40B4-BE49-F238E27FC236}">
                <a16:creationId xmlns:a16="http://schemas.microsoft.com/office/drawing/2014/main" id="{CB12B3AE-C09F-53CE-F2C1-2FF1F8F24436}"/>
              </a:ext>
            </a:extLst>
          </p:cNvPr>
          <p:cNvSpPr txBox="1"/>
          <p:nvPr/>
        </p:nvSpPr>
        <p:spPr>
          <a:xfrm>
            <a:off x="203199" y="3050887"/>
            <a:ext cx="8308341" cy="646331"/>
          </a:xfrm>
          <a:prstGeom prst="rect">
            <a:avLst/>
          </a:prstGeom>
          <a:noFill/>
        </p:spPr>
        <p:txBody>
          <a:bodyPr wrap="square">
            <a:spAutoFit/>
          </a:bodyPr>
          <a:lstStyle/>
          <a:p>
            <a:pPr marL="285750" indent="-285750">
              <a:buFont typeface="Wingdings" panose="05000000000000000000" pitchFamily="2" charset="2"/>
              <a:buChar char="Ø"/>
            </a:pPr>
            <a:r>
              <a:rPr lang="en-US" sz="1800" b="0" i="0" dirty="0">
                <a:solidFill>
                  <a:srgbClr val="E2EEFF"/>
                </a:solidFill>
                <a:effectLst/>
                <a:latin typeface="Google Sans"/>
              </a:rPr>
              <a:t>They can be used to avoid the difficulties of using linear functions in the high-dimensional feature space.</a:t>
            </a:r>
            <a:endParaRPr lang="en-IN" sz="1800" dirty="0"/>
          </a:p>
        </p:txBody>
      </p:sp>
      <p:sp>
        <p:nvSpPr>
          <p:cNvPr id="23" name="TextBox 22">
            <a:extLst>
              <a:ext uri="{FF2B5EF4-FFF2-40B4-BE49-F238E27FC236}">
                <a16:creationId xmlns:a16="http://schemas.microsoft.com/office/drawing/2014/main" id="{317ADA02-67D3-CB06-6747-D79DB6DD7B0F}"/>
              </a:ext>
            </a:extLst>
          </p:cNvPr>
          <p:cNvSpPr txBox="1"/>
          <p:nvPr/>
        </p:nvSpPr>
        <p:spPr>
          <a:xfrm>
            <a:off x="215900" y="3879298"/>
            <a:ext cx="5207000" cy="369332"/>
          </a:xfrm>
          <a:prstGeom prst="rect">
            <a:avLst/>
          </a:prstGeom>
          <a:noFill/>
        </p:spPr>
        <p:txBody>
          <a:bodyPr wrap="square">
            <a:spAutoFit/>
          </a:bodyPr>
          <a:lstStyle/>
          <a:p>
            <a:pPr marL="285750" indent="-285750">
              <a:buFont typeface="Wingdings" panose="05000000000000000000" pitchFamily="2" charset="2"/>
              <a:buChar char="Ø"/>
            </a:pPr>
            <a:r>
              <a:rPr lang="en-IN" sz="1800" dirty="0">
                <a:solidFill>
                  <a:schemeClr val="bg1"/>
                </a:solidFill>
                <a:latin typeface="Söhne"/>
              </a:rPr>
              <a:t>R</a:t>
            </a:r>
            <a:r>
              <a:rPr lang="en-IN" sz="1800" b="0" i="0" dirty="0">
                <a:solidFill>
                  <a:schemeClr val="bg1"/>
                </a:solidFill>
                <a:effectLst/>
                <a:latin typeface="Söhne"/>
              </a:rPr>
              <a:t>obustness to overfitting.</a:t>
            </a:r>
            <a:endParaRPr lang="en-IN" sz="1800" dirty="0">
              <a:solidFill>
                <a:schemeClr val="bg1"/>
              </a:solidFill>
            </a:endParaRPr>
          </a:p>
        </p:txBody>
      </p:sp>
    </p:spTree>
    <p:extLst>
      <p:ext uri="{BB962C8B-B14F-4D97-AF65-F5344CB8AC3E}">
        <p14:creationId xmlns:p14="http://schemas.microsoft.com/office/powerpoint/2010/main" val="38856529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672604" y="1068407"/>
            <a:ext cx="7917692" cy="3769808"/>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48807" y="275259"/>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3" y="3629733"/>
              <a:ext cx="1007497" cy="702841"/>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719100" y="236857"/>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BAR GRAPH </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19100" y="15098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Straight Arrow Connector 21">
            <a:extLst>
              <a:ext uri="{FF2B5EF4-FFF2-40B4-BE49-F238E27FC236}">
                <a16:creationId xmlns:a16="http://schemas.microsoft.com/office/drawing/2014/main" id="{0732E638-BEA3-4271-FFE0-8BA41EE3699D}"/>
              </a:ext>
            </a:extLst>
          </p:cNvPr>
          <p:cNvCxnSpPr>
            <a:cxnSpLocks/>
          </p:cNvCxnSpPr>
          <p:nvPr/>
        </p:nvCxnSpPr>
        <p:spPr>
          <a:xfrm flipH="1" flipV="1">
            <a:off x="7669003" y="3254866"/>
            <a:ext cx="13974" cy="2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43BCA79-0DAC-A581-8551-A0AF836733AC}"/>
              </a:ext>
            </a:extLst>
          </p:cNvPr>
          <p:cNvPicPr>
            <a:picLocks noChangeAspect="1"/>
          </p:cNvPicPr>
          <p:nvPr/>
        </p:nvPicPr>
        <p:blipFill>
          <a:blip r:embed="rId3"/>
          <a:stretch>
            <a:fillRect/>
          </a:stretch>
        </p:blipFill>
        <p:spPr>
          <a:xfrm>
            <a:off x="1993681" y="1217220"/>
            <a:ext cx="4689518" cy="311820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01310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672603" y="868957"/>
            <a:ext cx="8216077" cy="3969258"/>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48807" y="275259"/>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3" y="3629733"/>
              <a:ext cx="1007497" cy="702841"/>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719100" y="236857"/>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PAIR PLOT OF FEATURES </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19100" y="15098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Straight Arrow Connector 21">
            <a:extLst>
              <a:ext uri="{FF2B5EF4-FFF2-40B4-BE49-F238E27FC236}">
                <a16:creationId xmlns:a16="http://schemas.microsoft.com/office/drawing/2014/main" id="{0732E638-BEA3-4271-FFE0-8BA41EE3699D}"/>
              </a:ext>
            </a:extLst>
          </p:cNvPr>
          <p:cNvCxnSpPr>
            <a:cxnSpLocks/>
          </p:cNvCxnSpPr>
          <p:nvPr/>
        </p:nvCxnSpPr>
        <p:spPr>
          <a:xfrm flipH="1" flipV="1">
            <a:off x="7669003" y="3254866"/>
            <a:ext cx="13974" cy="2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A3F86000-97D3-EBDD-2C1D-C831C5632DDC}"/>
              </a:ext>
            </a:extLst>
          </p:cNvPr>
          <p:cNvPicPr>
            <a:picLocks noChangeAspect="1"/>
          </p:cNvPicPr>
          <p:nvPr/>
        </p:nvPicPr>
        <p:blipFill>
          <a:blip r:embed="rId3"/>
          <a:stretch>
            <a:fillRect/>
          </a:stretch>
        </p:blipFill>
        <p:spPr>
          <a:xfrm>
            <a:off x="1149509" y="1065938"/>
            <a:ext cx="7366985" cy="36328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827403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534905" y="867201"/>
            <a:ext cx="8408758" cy="4044183"/>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48807" y="275259"/>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3" y="3629733"/>
              <a:ext cx="1007497" cy="702841"/>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675378" y="119346"/>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HISTOGRAM OF ATTRIBUTES </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19100" y="77018"/>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Straight Arrow Connector 21">
            <a:extLst>
              <a:ext uri="{FF2B5EF4-FFF2-40B4-BE49-F238E27FC236}">
                <a16:creationId xmlns:a16="http://schemas.microsoft.com/office/drawing/2014/main" id="{0732E638-BEA3-4271-FFE0-8BA41EE3699D}"/>
              </a:ext>
            </a:extLst>
          </p:cNvPr>
          <p:cNvCxnSpPr>
            <a:cxnSpLocks/>
          </p:cNvCxnSpPr>
          <p:nvPr/>
        </p:nvCxnSpPr>
        <p:spPr>
          <a:xfrm flipH="1" flipV="1">
            <a:off x="7669003" y="3254866"/>
            <a:ext cx="13974" cy="2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9BE28031-89BB-B5B3-6A01-C902330F847A}"/>
              </a:ext>
            </a:extLst>
          </p:cNvPr>
          <p:cNvPicPr>
            <a:picLocks noChangeAspect="1"/>
          </p:cNvPicPr>
          <p:nvPr/>
        </p:nvPicPr>
        <p:blipFill>
          <a:blip r:embed="rId3"/>
          <a:stretch>
            <a:fillRect/>
          </a:stretch>
        </p:blipFill>
        <p:spPr>
          <a:xfrm>
            <a:off x="1612951" y="988350"/>
            <a:ext cx="5801691" cy="38320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34528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568364" y="839500"/>
            <a:ext cx="8196038" cy="4044182"/>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48807" y="275259"/>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3" y="3629733"/>
              <a:ext cx="1007497" cy="702841"/>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496603" y="48254"/>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BOX PLOT </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04380" y="85427"/>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Straight Arrow Connector 21">
            <a:extLst>
              <a:ext uri="{FF2B5EF4-FFF2-40B4-BE49-F238E27FC236}">
                <a16:creationId xmlns:a16="http://schemas.microsoft.com/office/drawing/2014/main" id="{0732E638-BEA3-4271-FFE0-8BA41EE3699D}"/>
              </a:ext>
            </a:extLst>
          </p:cNvPr>
          <p:cNvCxnSpPr>
            <a:cxnSpLocks/>
          </p:cNvCxnSpPr>
          <p:nvPr/>
        </p:nvCxnSpPr>
        <p:spPr>
          <a:xfrm flipH="1" flipV="1">
            <a:off x="7669003" y="3254866"/>
            <a:ext cx="13974" cy="2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8785570-65CC-0CAB-1C06-7FBAE78E5C26}"/>
              </a:ext>
            </a:extLst>
          </p:cNvPr>
          <p:cNvPicPr>
            <a:picLocks noChangeAspect="1"/>
          </p:cNvPicPr>
          <p:nvPr/>
        </p:nvPicPr>
        <p:blipFill>
          <a:blip r:embed="rId3"/>
          <a:stretch>
            <a:fillRect/>
          </a:stretch>
        </p:blipFill>
        <p:spPr>
          <a:xfrm>
            <a:off x="1075297" y="1072505"/>
            <a:ext cx="7212802" cy="356588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76179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372361" y="890121"/>
            <a:ext cx="8561844" cy="3948094"/>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877532" y="63806"/>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48807" y="275259"/>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3" y="3629733"/>
              <a:ext cx="1007497" cy="702841"/>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719100" y="98195"/>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CONFUSION MATRIX </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20900" y="11134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Straight Arrow Connector 21">
            <a:extLst>
              <a:ext uri="{FF2B5EF4-FFF2-40B4-BE49-F238E27FC236}">
                <a16:creationId xmlns:a16="http://schemas.microsoft.com/office/drawing/2014/main" id="{0732E638-BEA3-4271-FFE0-8BA41EE3699D}"/>
              </a:ext>
            </a:extLst>
          </p:cNvPr>
          <p:cNvCxnSpPr>
            <a:cxnSpLocks/>
          </p:cNvCxnSpPr>
          <p:nvPr/>
        </p:nvCxnSpPr>
        <p:spPr>
          <a:xfrm flipH="1" flipV="1">
            <a:off x="7669003" y="3254866"/>
            <a:ext cx="13974" cy="2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E314EC8C-E457-B45C-4DA9-783A1AAB4B9F}"/>
              </a:ext>
            </a:extLst>
          </p:cNvPr>
          <p:cNvPicPr>
            <a:picLocks noChangeAspect="1"/>
          </p:cNvPicPr>
          <p:nvPr/>
        </p:nvPicPr>
        <p:blipFill>
          <a:blip r:embed="rId3"/>
          <a:stretch>
            <a:fillRect/>
          </a:stretch>
        </p:blipFill>
        <p:spPr>
          <a:xfrm>
            <a:off x="2267850" y="1053135"/>
            <a:ext cx="4296453" cy="37114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19100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54"/>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6" name="Google Shape;1306;p54"/>
          <p:cNvCxnSpPr>
            <a:cxnSpLocks/>
          </p:cNvCxnSpPr>
          <p:nvPr/>
        </p:nvCxnSpPr>
        <p:spPr>
          <a:xfrm>
            <a:off x="718150" y="2862544"/>
            <a:ext cx="8319524" cy="0"/>
          </a:xfrm>
          <a:prstGeom prst="straightConnector1">
            <a:avLst/>
          </a:prstGeom>
          <a:noFill/>
          <a:ln w="9525" cap="flat" cmpd="sng">
            <a:solidFill>
              <a:schemeClr val="lt1"/>
            </a:solidFill>
            <a:prstDash val="solid"/>
            <a:round/>
            <a:headEnd type="oval" w="med" len="med"/>
            <a:tailEnd type="triangle" w="med" len="med"/>
          </a:ln>
        </p:spPr>
      </p:cxnSp>
      <p:sp>
        <p:nvSpPr>
          <p:cNvPr id="1307" name="Google Shape;1307;p54"/>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Meet the Team</a:t>
            </a:r>
          </a:p>
        </p:txBody>
      </p:sp>
      <p:sp>
        <p:nvSpPr>
          <p:cNvPr id="1312" name="Google Shape;1312;p54"/>
          <p:cNvSpPr txBox="1"/>
          <p:nvPr/>
        </p:nvSpPr>
        <p:spPr>
          <a:xfrm>
            <a:off x="357292" y="3868386"/>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accent1"/>
                </a:solidFill>
                <a:latin typeface="Audiowide"/>
                <a:ea typeface="Audiowide"/>
                <a:cs typeface="Audiowide"/>
                <a:sym typeface="Audiowide"/>
              </a:rPr>
              <a:t>Chintapalli Dinesh</a:t>
            </a:r>
            <a:endParaRPr sz="2000" dirty="0">
              <a:solidFill>
                <a:schemeClr val="accent1"/>
              </a:solidFill>
              <a:latin typeface="Audiowide"/>
              <a:ea typeface="Audiowide"/>
              <a:cs typeface="Audiowide"/>
              <a:sym typeface="Audiowide"/>
            </a:endParaRPr>
          </a:p>
        </p:txBody>
      </p:sp>
      <p:sp>
        <p:nvSpPr>
          <p:cNvPr id="1314" name="Google Shape;1314;p54"/>
          <p:cNvSpPr txBox="1"/>
          <p:nvPr/>
        </p:nvSpPr>
        <p:spPr>
          <a:xfrm>
            <a:off x="6621260" y="3928115"/>
            <a:ext cx="1986000" cy="331886"/>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1"/>
                </a:solidFill>
                <a:latin typeface="Audiowide"/>
                <a:ea typeface="Audiowide"/>
                <a:cs typeface="Audiowide"/>
                <a:sym typeface="Audiowide"/>
              </a:rPr>
              <a:t>Ratan Priya</a:t>
            </a:r>
          </a:p>
          <a:p>
            <a:pPr marL="0" lvl="0" indent="0" algn="ctr" rtl="0">
              <a:spcBef>
                <a:spcPts val="0"/>
              </a:spcBef>
              <a:spcAft>
                <a:spcPts val="0"/>
              </a:spcAft>
              <a:buNone/>
            </a:pPr>
            <a:r>
              <a:rPr lang="en-US" sz="2000" dirty="0">
                <a:solidFill>
                  <a:schemeClr val="accent1"/>
                </a:solidFill>
                <a:latin typeface="Audiowide"/>
                <a:ea typeface="Audiowide"/>
                <a:cs typeface="Audiowide"/>
                <a:sym typeface="Audiowide"/>
              </a:rPr>
              <a:t>Singh</a:t>
            </a:r>
            <a:endParaRPr sz="2000" dirty="0">
              <a:solidFill>
                <a:schemeClr val="accent1"/>
              </a:solidFill>
              <a:latin typeface="Audiowide"/>
              <a:ea typeface="Audiowide"/>
              <a:cs typeface="Audiowide"/>
              <a:sym typeface="Audiowide"/>
            </a:endParaRPr>
          </a:p>
        </p:txBody>
      </p:sp>
      <p:grpSp>
        <p:nvGrpSpPr>
          <p:cNvPr id="1316" name="Google Shape;1316;p54"/>
          <p:cNvGrpSpPr/>
          <p:nvPr/>
        </p:nvGrpSpPr>
        <p:grpSpPr>
          <a:xfrm>
            <a:off x="8646132" y="277996"/>
            <a:ext cx="288601" cy="1096693"/>
            <a:chOff x="1006700" y="2603975"/>
            <a:chExt cx="55450" cy="210700"/>
          </a:xfrm>
        </p:grpSpPr>
        <p:sp>
          <p:nvSpPr>
            <p:cNvPr id="1317" name="Google Shape;1317;p5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54"/>
          <p:cNvGrpSpPr/>
          <p:nvPr/>
        </p:nvGrpSpPr>
        <p:grpSpPr>
          <a:xfrm>
            <a:off x="121148" y="4435773"/>
            <a:ext cx="760896" cy="707727"/>
            <a:chOff x="827350" y="3629733"/>
            <a:chExt cx="1431600" cy="1332067"/>
          </a:xfrm>
        </p:grpSpPr>
        <p:sp>
          <p:nvSpPr>
            <p:cNvPr id="1324" name="Google Shape;1324;p5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4"/>
          <p:cNvGrpSpPr/>
          <p:nvPr/>
        </p:nvGrpSpPr>
        <p:grpSpPr>
          <a:xfrm>
            <a:off x="174538" y="3741298"/>
            <a:ext cx="420891" cy="391495"/>
            <a:chOff x="827350" y="3629733"/>
            <a:chExt cx="1431600" cy="1332067"/>
          </a:xfrm>
        </p:grpSpPr>
        <p:sp>
          <p:nvSpPr>
            <p:cNvPr id="1328" name="Google Shape;1328;p5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 name="Google Shape;1331;p54"/>
          <p:cNvSpPr/>
          <p:nvPr/>
        </p:nvSpPr>
        <p:spPr>
          <a:xfrm>
            <a:off x="289131" y="1687623"/>
            <a:ext cx="2122322"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dirty="0">
                <a:solidFill>
                  <a:schemeClr val="lt1"/>
                </a:solidFill>
                <a:latin typeface="Audiowide"/>
                <a:ea typeface="Audiowide"/>
                <a:cs typeface="Audiowide"/>
                <a:sym typeface="Audiowide"/>
              </a:rPr>
              <a:t>RA2111027010002</a:t>
            </a:r>
            <a:endParaRPr sz="1300" dirty="0">
              <a:solidFill>
                <a:schemeClr val="lt1"/>
              </a:solidFill>
            </a:endParaRPr>
          </a:p>
        </p:txBody>
      </p:sp>
      <p:cxnSp>
        <p:nvCxnSpPr>
          <p:cNvPr id="1332" name="Google Shape;1332;p54"/>
          <p:cNvCxnSpPr>
            <a:cxnSpLocks/>
            <a:endCxn id="1331" idx="1"/>
          </p:cNvCxnSpPr>
          <p:nvPr/>
        </p:nvCxnSpPr>
        <p:spPr>
          <a:xfrm flipV="1">
            <a:off x="1350292" y="2400123"/>
            <a:ext cx="0" cy="1163921"/>
          </a:xfrm>
          <a:prstGeom prst="straightConnector1">
            <a:avLst/>
          </a:prstGeom>
          <a:noFill/>
          <a:ln w="9525" cap="flat" cmpd="sng">
            <a:solidFill>
              <a:schemeClr val="lt1"/>
            </a:solidFill>
            <a:prstDash val="solid"/>
            <a:round/>
            <a:headEnd type="none" w="med" len="med"/>
            <a:tailEnd type="none" w="med" len="med"/>
          </a:ln>
        </p:spPr>
      </p:cxnSp>
      <p:sp>
        <p:nvSpPr>
          <p:cNvPr id="1335" name="Google Shape;1335;p54"/>
          <p:cNvSpPr/>
          <p:nvPr/>
        </p:nvSpPr>
        <p:spPr>
          <a:xfrm>
            <a:off x="6621260" y="1692591"/>
            <a:ext cx="1986000" cy="673437"/>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dirty="0">
                <a:solidFill>
                  <a:schemeClr val="lt1"/>
                </a:solidFill>
                <a:latin typeface="Audiowide"/>
                <a:ea typeface="Audiowide"/>
                <a:cs typeface="Audiowide"/>
                <a:sym typeface="Audiowide"/>
              </a:rPr>
              <a:t>RA2111027010065</a:t>
            </a:r>
            <a:endParaRPr lang="en" sz="1300" dirty="0">
              <a:solidFill>
                <a:schemeClr val="lt1"/>
              </a:solidFill>
            </a:endParaRPr>
          </a:p>
        </p:txBody>
      </p:sp>
      <p:cxnSp>
        <p:nvCxnSpPr>
          <p:cNvPr id="1336" name="Google Shape;1336;p54"/>
          <p:cNvCxnSpPr>
            <a:cxnSpLocks/>
            <a:endCxn id="1335" idx="1"/>
          </p:cNvCxnSpPr>
          <p:nvPr/>
        </p:nvCxnSpPr>
        <p:spPr>
          <a:xfrm flipV="1">
            <a:off x="7614260" y="2366028"/>
            <a:ext cx="0" cy="1198016"/>
          </a:xfrm>
          <a:prstGeom prst="straightConnector1">
            <a:avLst/>
          </a:prstGeom>
          <a:noFill/>
          <a:ln w="9525" cap="flat" cmpd="sng">
            <a:solidFill>
              <a:schemeClr val="lt1"/>
            </a:solidFill>
            <a:prstDash val="solid"/>
            <a:round/>
            <a:headEnd type="none" w="med" len="med"/>
            <a:tailEnd type="none" w="med" len="med"/>
          </a:ln>
        </p:spPr>
      </p:cxnSp>
      <p:sp>
        <p:nvSpPr>
          <p:cNvPr id="19" name="Google Shape;1314;p54">
            <a:extLst>
              <a:ext uri="{FF2B5EF4-FFF2-40B4-BE49-F238E27FC236}">
                <a16:creationId xmlns:a16="http://schemas.microsoft.com/office/drawing/2014/main" id="{014D07BA-C105-ACA6-B6F0-1A4766D5C37E}"/>
              </a:ext>
            </a:extLst>
          </p:cNvPr>
          <p:cNvSpPr txBox="1"/>
          <p:nvPr/>
        </p:nvSpPr>
        <p:spPr>
          <a:xfrm>
            <a:off x="3633714" y="3966850"/>
            <a:ext cx="1986000" cy="331886"/>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1"/>
                </a:solidFill>
                <a:latin typeface="Audiowide"/>
                <a:ea typeface="Audiowide"/>
                <a:cs typeface="Audiowide"/>
                <a:sym typeface="Audiowide"/>
              </a:rPr>
              <a:t>Snehal Sukundari</a:t>
            </a:r>
            <a:endParaRPr sz="2000" dirty="0">
              <a:solidFill>
                <a:schemeClr val="accent1"/>
              </a:solidFill>
              <a:latin typeface="Audiowide"/>
              <a:ea typeface="Audiowide"/>
              <a:cs typeface="Audiowide"/>
              <a:sym typeface="Audiowide"/>
            </a:endParaRPr>
          </a:p>
        </p:txBody>
      </p:sp>
      <p:sp>
        <p:nvSpPr>
          <p:cNvPr id="20" name="Google Shape;1335;p54">
            <a:extLst>
              <a:ext uri="{FF2B5EF4-FFF2-40B4-BE49-F238E27FC236}">
                <a16:creationId xmlns:a16="http://schemas.microsoft.com/office/drawing/2014/main" id="{58F7FA60-80E3-09E7-AF5E-514B1109B95F}"/>
              </a:ext>
            </a:extLst>
          </p:cNvPr>
          <p:cNvSpPr/>
          <p:nvPr/>
        </p:nvSpPr>
        <p:spPr>
          <a:xfrm>
            <a:off x="3633714" y="1692590"/>
            <a:ext cx="1986000" cy="707532"/>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dirty="0">
                <a:solidFill>
                  <a:schemeClr val="lt1"/>
                </a:solidFill>
                <a:latin typeface="Audiowide"/>
                <a:ea typeface="Audiowide"/>
                <a:cs typeface="Audiowide"/>
                <a:sym typeface="Audiowide"/>
              </a:rPr>
              <a:t>RA2111027010049</a:t>
            </a:r>
            <a:endParaRPr lang="en" sz="1300" dirty="0">
              <a:solidFill>
                <a:schemeClr val="lt1"/>
              </a:solidFill>
            </a:endParaRPr>
          </a:p>
        </p:txBody>
      </p:sp>
      <p:cxnSp>
        <p:nvCxnSpPr>
          <p:cNvPr id="21" name="Google Shape;1336;p54">
            <a:extLst>
              <a:ext uri="{FF2B5EF4-FFF2-40B4-BE49-F238E27FC236}">
                <a16:creationId xmlns:a16="http://schemas.microsoft.com/office/drawing/2014/main" id="{3AF1C935-BF24-74AC-8151-A90FEF72E42F}"/>
              </a:ext>
            </a:extLst>
          </p:cNvPr>
          <p:cNvCxnSpPr>
            <a:cxnSpLocks/>
            <a:endCxn id="20" idx="1"/>
          </p:cNvCxnSpPr>
          <p:nvPr/>
        </p:nvCxnSpPr>
        <p:spPr>
          <a:xfrm flipV="1">
            <a:off x="4626714" y="2400122"/>
            <a:ext cx="0" cy="1163922"/>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672604" y="802840"/>
            <a:ext cx="7917692" cy="416992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48807" y="275259"/>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3" y="3629733"/>
              <a:ext cx="1007497" cy="702841"/>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2" name="Google Shape;634;p38">
            <a:extLst>
              <a:ext uri="{FF2B5EF4-FFF2-40B4-BE49-F238E27FC236}">
                <a16:creationId xmlns:a16="http://schemas.microsoft.com/office/drawing/2014/main" id="{DDB2F162-2C5A-862E-2DC3-61D95C649DF1}"/>
              </a:ext>
            </a:extLst>
          </p:cNvPr>
          <p:cNvSpPr txBox="1">
            <a:spLocks/>
          </p:cNvSpPr>
          <p:nvPr/>
        </p:nvSpPr>
        <p:spPr>
          <a:xfrm>
            <a:off x="958140" y="3231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719100" y="109831"/>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CORRELATION MATRIX </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19100" y="55639"/>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Straight Arrow Connector 21">
            <a:extLst>
              <a:ext uri="{FF2B5EF4-FFF2-40B4-BE49-F238E27FC236}">
                <a16:creationId xmlns:a16="http://schemas.microsoft.com/office/drawing/2014/main" id="{0732E638-BEA3-4271-FFE0-8BA41EE3699D}"/>
              </a:ext>
            </a:extLst>
          </p:cNvPr>
          <p:cNvCxnSpPr>
            <a:cxnSpLocks/>
          </p:cNvCxnSpPr>
          <p:nvPr/>
        </p:nvCxnSpPr>
        <p:spPr>
          <a:xfrm flipH="1" flipV="1">
            <a:off x="7669003" y="3254866"/>
            <a:ext cx="13974" cy="2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EA21B154-BD69-2F75-A0E1-52536058939A}"/>
              </a:ext>
            </a:extLst>
          </p:cNvPr>
          <p:cNvPicPr>
            <a:picLocks noChangeAspect="1"/>
          </p:cNvPicPr>
          <p:nvPr/>
        </p:nvPicPr>
        <p:blipFill>
          <a:blip r:embed="rId3"/>
          <a:stretch>
            <a:fillRect/>
          </a:stretch>
        </p:blipFill>
        <p:spPr>
          <a:xfrm>
            <a:off x="2305222" y="893191"/>
            <a:ext cx="4557553" cy="39627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236438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292210" y="692447"/>
            <a:ext cx="8536729" cy="4427423"/>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4"/>
          <p:cNvGrpSpPr/>
          <p:nvPr/>
        </p:nvGrpSpPr>
        <p:grpSpPr>
          <a:xfrm rot="10800000">
            <a:off x="8831022" y="4046807"/>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62638" y="4339573"/>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855902" y="4104547"/>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48807" y="275259"/>
            <a:ext cx="447796" cy="383542"/>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3" y="3629733"/>
              <a:ext cx="1007497" cy="702841"/>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34;p38">
            <a:extLst>
              <a:ext uri="{FF2B5EF4-FFF2-40B4-BE49-F238E27FC236}">
                <a16:creationId xmlns:a16="http://schemas.microsoft.com/office/drawing/2014/main" id="{E7F4FBD8-29FF-8368-019B-CAFB7BA2D05C}"/>
              </a:ext>
            </a:extLst>
          </p:cNvPr>
          <p:cNvSpPr txBox="1">
            <a:spLocks/>
          </p:cNvSpPr>
          <p:nvPr/>
        </p:nvSpPr>
        <p:spPr>
          <a:xfrm>
            <a:off x="805740" y="170740"/>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3" name="Title 2">
            <a:extLst>
              <a:ext uri="{FF2B5EF4-FFF2-40B4-BE49-F238E27FC236}">
                <a16:creationId xmlns:a16="http://schemas.microsoft.com/office/drawing/2014/main" id="{36029389-FB5A-0E13-722C-020B3B8C9BA4}"/>
              </a:ext>
            </a:extLst>
          </p:cNvPr>
          <p:cNvSpPr txBox="1">
            <a:spLocks/>
          </p:cNvSpPr>
          <p:nvPr/>
        </p:nvSpPr>
        <p:spPr>
          <a:xfrm>
            <a:off x="481211" y="78966"/>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udiowide"/>
              <a:buNone/>
              <a:defRPr sz="73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6000"/>
              <a:buFont typeface="Arial"/>
              <a:buNone/>
              <a:defRPr sz="6000" b="0" i="0" u="none" strike="noStrike" cap="none">
                <a:solidFill>
                  <a:schemeClr val="lt2"/>
                </a:solidFill>
                <a:latin typeface="Arial"/>
                <a:ea typeface="Arial"/>
                <a:cs typeface="Arial"/>
                <a:sym typeface="Arial"/>
              </a:defRPr>
            </a:lvl9pPr>
          </a:lstStyle>
          <a:p>
            <a:r>
              <a:rPr lang="en-US" sz="2800" dirty="0"/>
              <a:t>RESULT </a:t>
            </a:r>
            <a:endParaRPr lang="en-IN" sz="2800" dirty="0"/>
          </a:p>
        </p:txBody>
      </p:sp>
      <p:sp>
        <p:nvSpPr>
          <p:cNvPr id="4" name="Google Shape;633;p38">
            <a:extLst>
              <a:ext uri="{FF2B5EF4-FFF2-40B4-BE49-F238E27FC236}">
                <a16:creationId xmlns:a16="http://schemas.microsoft.com/office/drawing/2014/main" id="{B2C7F872-7B18-6333-79D1-279C728210B3}"/>
              </a:ext>
            </a:extLst>
          </p:cNvPr>
          <p:cNvSpPr/>
          <p:nvPr/>
        </p:nvSpPr>
        <p:spPr>
          <a:xfrm>
            <a:off x="719100" y="55639"/>
            <a:ext cx="7704000" cy="521707"/>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Straight Arrow Connector 21">
            <a:extLst>
              <a:ext uri="{FF2B5EF4-FFF2-40B4-BE49-F238E27FC236}">
                <a16:creationId xmlns:a16="http://schemas.microsoft.com/office/drawing/2014/main" id="{0732E638-BEA3-4271-FFE0-8BA41EE3699D}"/>
              </a:ext>
            </a:extLst>
          </p:cNvPr>
          <p:cNvCxnSpPr>
            <a:cxnSpLocks/>
          </p:cNvCxnSpPr>
          <p:nvPr/>
        </p:nvCxnSpPr>
        <p:spPr>
          <a:xfrm flipH="1" flipV="1">
            <a:off x="7669003" y="3254866"/>
            <a:ext cx="13974" cy="2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60A2BF3C-3131-9033-41F8-A73ACA26BE45}"/>
              </a:ext>
            </a:extLst>
          </p:cNvPr>
          <p:cNvPicPr>
            <a:picLocks noChangeAspect="1"/>
          </p:cNvPicPr>
          <p:nvPr/>
        </p:nvPicPr>
        <p:blipFill>
          <a:blip r:embed="rId3"/>
          <a:stretch>
            <a:fillRect/>
          </a:stretch>
        </p:blipFill>
        <p:spPr>
          <a:xfrm>
            <a:off x="395807" y="811057"/>
            <a:ext cx="5090316" cy="7246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id="{E16E8E6E-FE1C-2D28-3064-745C9E6F0569}"/>
              </a:ext>
            </a:extLst>
          </p:cNvPr>
          <p:cNvPicPr>
            <a:picLocks noChangeAspect="1"/>
          </p:cNvPicPr>
          <p:nvPr/>
        </p:nvPicPr>
        <p:blipFill>
          <a:blip r:embed="rId4"/>
          <a:stretch>
            <a:fillRect/>
          </a:stretch>
        </p:blipFill>
        <p:spPr>
          <a:xfrm>
            <a:off x="3508668" y="1631644"/>
            <a:ext cx="5216762" cy="33922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141168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38"/>
          <p:cNvSpPr/>
          <p:nvPr/>
        </p:nvSpPr>
        <p:spPr>
          <a:xfrm>
            <a:off x="726775" y="381846"/>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txBox="1">
            <a:spLocks noGrp="1"/>
          </p:cNvSpPr>
          <p:nvPr>
            <p:ph type="title" idx="6"/>
          </p:nvPr>
        </p:nvSpPr>
        <p:spPr>
          <a:xfrm>
            <a:off x="726775" y="432068"/>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IN" dirty="0"/>
              <a:t>CONCLUSION</a:t>
            </a:r>
          </a:p>
        </p:txBody>
      </p:sp>
      <p:sp>
        <p:nvSpPr>
          <p:cNvPr id="636" name="Google Shape;636;p38"/>
          <p:cNvSpPr txBox="1">
            <a:spLocks noGrp="1"/>
          </p:cNvSpPr>
          <p:nvPr>
            <p:ph type="subTitle" idx="1"/>
          </p:nvPr>
        </p:nvSpPr>
        <p:spPr>
          <a:xfrm>
            <a:off x="1402780" y="1259126"/>
            <a:ext cx="6754779" cy="2877860"/>
          </a:xfrm>
          <a:prstGeom prst="rect">
            <a:avLst/>
          </a:prstGeom>
        </p:spPr>
        <p:txBody>
          <a:bodyPr spcFirstLastPara="1" wrap="square" lIns="91425" tIns="91425" rIns="91425" bIns="91425" anchor="t" anchorCtr="0">
            <a:noAutofit/>
          </a:bodyPr>
          <a:lstStyle/>
          <a:p>
            <a:pPr marL="285750" lvl="0" indent="-285750" algn="l">
              <a:buFont typeface="Wingdings" panose="05000000000000000000" pitchFamily="2" charset="2"/>
              <a:buChar char="Ø"/>
            </a:pPr>
            <a:r>
              <a:rPr lang="en-US" sz="1700" dirty="0"/>
              <a:t>In this project, we successfully developed a machine learning model for diabetes prediction using Python. We started by collecting and preprocessing a dataset containing various patient attributes, including age, BMI, and glucose levels, and the binary diabetes label.</a:t>
            </a:r>
          </a:p>
          <a:p>
            <a:pPr marL="285750" lvl="0" indent="-285750" algn="l">
              <a:buFont typeface="Wingdings" panose="05000000000000000000" pitchFamily="2" charset="2"/>
              <a:buChar char="Ø"/>
            </a:pPr>
            <a:r>
              <a:rPr lang="en-US" sz="1700" dirty="0"/>
              <a:t>This project demonstrates the effectiveness of machine learning in diabetes prediction. The model can be a valuable tool in helping to identify individuals at risk of diabetes, potentially leading to early interventions and improved patient outcomes.</a:t>
            </a:r>
          </a:p>
        </p:txBody>
      </p:sp>
      <p:grpSp>
        <p:nvGrpSpPr>
          <p:cNvPr id="641" name="Google Shape;641;p38"/>
          <p:cNvGrpSpPr/>
          <p:nvPr/>
        </p:nvGrpSpPr>
        <p:grpSpPr>
          <a:xfrm rot="5400000">
            <a:off x="8219657" y="4333871"/>
            <a:ext cx="288601" cy="1096693"/>
            <a:chOff x="1006700" y="2603975"/>
            <a:chExt cx="55450" cy="210700"/>
          </a:xfrm>
        </p:grpSpPr>
        <p:sp>
          <p:nvSpPr>
            <p:cNvPr id="642" name="Google Shape;642;p3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8"/>
          <p:cNvGrpSpPr/>
          <p:nvPr/>
        </p:nvGrpSpPr>
        <p:grpSpPr>
          <a:xfrm>
            <a:off x="541782" y="856397"/>
            <a:ext cx="820307" cy="763275"/>
            <a:chOff x="827350" y="3629733"/>
            <a:chExt cx="1431600" cy="1332067"/>
          </a:xfrm>
        </p:grpSpPr>
        <p:sp>
          <p:nvSpPr>
            <p:cNvPr id="649" name="Google Shape;649;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38"/>
          <p:cNvGrpSpPr/>
          <p:nvPr/>
        </p:nvGrpSpPr>
        <p:grpSpPr>
          <a:xfrm>
            <a:off x="1310019" y="324598"/>
            <a:ext cx="688313" cy="640458"/>
            <a:chOff x="827350" y="3629733"/>
            <a:chExt cx="1431600" cy="1332067"/>
          </a:xfrm>
        </p:grpSpPr>
        <p:sp>
          <p:nvSpPr>
            <p:cNvPr id="653" name="Google Shape;653;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38"/>
          <p:cNvGrpSpPr/>
          <p:nvPr/>
        </p:nvGrpSpPr>
        <p:grpSpPr>
          <a:xfrm>
            <a:off x="541779" y="193517"/>
            <a:ext cx="491325" cy="457165"/>
            <a:chOff x="827350" y="3629733"/>
            <a:chExt cx="1431600" cy="1332067"/>
          </a:xfrm>
        </p:grpSpPr>
        <p:sp>
          <p:nvSpPr>
            <p:cNvPr id="657" name="Google Shape;657;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0" name="Picture 6">
            <a:extLst>
              <a:ext uri="{FF2B5EF4-FFF2-40B4-BE49-F238E27FC236}">
                <a16:creationId xmlns:a16="http://schemas.microsoft.com/office/drawing/2014/main" id="{2E73CF0E-C0EC-1E72-2FEF-BC8FB1854F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5381" y="3839894"/>
            <a:ext cx="2619375" cy="1743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65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5CBFD9-8395-C3DA-E807-64CBA6ED9A8A}"/>
              </a:ext>
            </a:extLst>
          </p:cNvPr>
          <p:cNvSpPr>
            <a:spLocks noGrp="1"/>
          </p:cNvSpPr>
          <p:nvPr>
            <p:ph type="body" idx="1"/>
          </p:nvPr>
        </p:nvSpPr>
        <p:spPr>
          <a:xfrm>
            <a:off x="718150" y="1389261"/>
            <a:ext cx="7717500" cy="3128100"/>
          </a:xfrm>
        </p:spPr>
        <p:txBody>
          <a:bodyPr/>
          <a:lstStyle/>
          <a:p>
            <a:pPr>
              <a:buFont typeface="Wingdings" panose="05000000000000000000" pitchFamily="2" charset="2"/>
              <a:buChar char="Ø"/>
            </a:pPr>
            <a:r>
              <a:rPr lang="en-IN" sz="1600" b="0" i="0" dirty="0">
                <a:solidFill>
                  <a:schemeClr val="bg1"/>
                </a:solidFill>
                <a:effectLst/>
                <a:latin typeface="Karla" pitchFamily="2" charset="0"/>
              </a:rPr>
              <a:t>Gauri D. </a:t>
            </a:r>
            <a:r>
              <a:rPr lang="en-IN" sz="1600" b="0" i="0" dirty="0" err="1">
                <a:solidFill>
                  <a:schemeClr val="bg1"/>
                </a:solidFill>
                <a:effectLst/>
                <a:latin typeface="Karla" pitchFamily="2" charset="0"/>
              </a:rPr>
              <a:t>Kalyankar</a:t>
            </a:r>
            <a:r>
              <a:rPr lang="en-IN" sz="1600" b="0" i="0" dirty="0">
                <a:solidFill>
                  <a:schemeClr val="bg1"/>
                </a:solidFill>
                <a:effectLst/>
                <a:latin typeface="Karla" pitchFamily="2" charset="0"/>
              </a:rPr>
              <a:t>, </a:t>
            </a:r>
            <a:r>
              <a:rPr lang="en-IN" sz="1600" b="0" i="0" dirty="0" err="1">
                <a:solidFill>
                  <a:schemeClr val="bg1"/>
                </a:solidFill>
                <a:effectLst/>
                <a:latin typeface="Karla" pitchFamily="2" charset="0"/>
              </a:rPr>
              <a:t>Shivananda</a:t>
            </a:r>
            <a:r>
              <a:rPr lang="en-IN" sz="1600" b="0" i="0" dirty="0">
                <a:solidFill>
                  <a:schemeClr val="bg1"/>
                </a:solidFill>
                <a:effectLst/>
                <a:latin typeface="Karla" pitchFamily="2" charset="0"/>
              </a:rPr>
              <a:t> R. </a:t>
            </a:r>
            <a:r>
              <a:rPr lang="en-IN" sz="1600" b="0" i="0" dirty="0" err="1">
                <a:solidFill>
                  <a:schemeClr val="bg1"/>
                </a:solidFill>
                <a:effectLst/>
                <a:latin typeface="Karla" pitchFamily="2" charset="0"/>
              </a:rPr>
              <a:t>Poojara</a:t>
            </a:r>
            <a:r>
              <a:rPr lang="en-IN" sz="1600" b="0" i="0" dirty="0">
                <a:solidFill>
                  <a:schemeClr val="bg1"/>
                </a:solidFill>
                <a:effectLst/>
                <a:latin typeface="Karla" pitchFamily="2" charset="0"/>
              </a:rPr>
              <a:t> and Nagaraj V. </a:t>
            </a:r>
            <a:r>
              <a:rPr lang="en-IN" sz="1600" b="0" i="0" dirty="0" err="1">
                <a:solidFill>
                  <a:schemeClr val="bg1"/>
                </a:solidFill>
                <a:effectLst/>
                <a:latin typeface="Karla" pitchFamily="2" charset="0"/>
              </a:rPr>
              <a:t>Dharwadkar</a:t>
            </a:r>
            <a:r>
              <a:rPr lang="en-IN" sz="1600" b="0" i="0" dirty="0">
                <a:solidFill>
                  <a:schemeClr val="bg1"/>
                </a:solidFill>
                <a:effectLst/>
                <a:latin typeface="Karla" pitchFamily="2" charset="0"/>
              </a:rPr>
              <a:t>,” Predictive Analysis of Diabetic Patient Data Using Machine Learning and Hadoop”, International Conference.</a:t>
            </a:r>
          </a:p>
          <a:p>
            <a:pPr>
              <a:buFont typeface="Wingdings" panose="05000000000000000000" pitchFamily="2" charset="2"/>
              <a:buChar char="Ø"/>
            </a:pPr>
            <a:r>
              <a:rPr lang="en-US" sz="1600" b="0" i="0" dirty="0">
                <a:solidFill>
                  <a:schemeClr val="bg1"/>
                </a:solidFill>
                <a:effectLst/>
                <a:latin typeface="Karla" pitchFamily="2" charset="0"/>
              </a:rPr>
              <a:t>B. Nithya and Dr. V. Ilango,” Predictive Analytics in Health Care Using Machine Learning Tools and Techniques”, International Conference on Intelligent Computing and Control Systems.</a:t>
            </a:r>
          </a:p>
          <a:p>
            <a:pPr>
              <a:buFont typeface="Wingdings" panose="05000000000000000000" pitchFamily="2" charset="2"/>
              <a:buChar char="Ø"/>
            </a:pPr>
            <a:r>
              <a:rPr lang="en-IN" sz="1600" b="0" i="0" dirty="0">
                <a:solidFill>
                  <a:schemeClr val="bg1"/>
                </a:solidFill>
                <a:effectLst/>
                <a:latin typeface="Karla" pitchFamily="2" charset="0"/>
              </a:rPr>
              <a:t>P. Suresh Kumar and S. Pranavi “Performance Analysis of Machine Learning Algorithms on Diabetes Dataset using Big Data Analytics”, International Conference on Infocom Technologies and Unmanned Systems, 978-1-5386-0514-1, Dec. 18-20, 2017.</a:t>
            </a:r>
          </a:p>
          <a:p>
            <a:pPr>
              <a:buFont typeface="Wingdings" panose="05000000000000000000" pitchFamily="2" charset="2"/>
              <a:buChar char="Ø"/>
            </a:pPr>
            <a:r>
              <a:rPr lang="en-US" sz="1600" dirty="0" err="1"/>
              <a:t>Tejas</a:t>
            </a:r>
            <a:r>
              <a:rPr lang="en-US" sz="1600" dirty="0"/>
              <a:t> N. Joshi, Prof. Pramila M. </a:t>
            </a:r>
            <a:r>
              <a:rPr lang="en-US" sz="1600" dirty="0" err="1"/>
              <a:t>Chawan</a:t>
            </a:r>
            <a:r>
              <a:rPr lang="en-US" sz="1600" dirty="0"/>
              <a:t>, "Diabetes Prediction Using Machine Learning Techniques". Int. Journal of Engineering Research and Application, Vol. 8, Issue 1, (Part -II) January 2018.</a:t>
            </a:r>
            <a:endParaRPr lang="en-IN" sz="1600" dirty="0">
              <a:solidFill>
                <a:schemeClr val="bg1"/>
              </a:solidFill>
              <a:latin typeface="Karla" pitchFamily="2" charset="0"/>
            </a:endParaRPr>
          </a:p>
        </p:txBody>
      </p:sp>
      <p:sp>
        <p:nvSpPr>
          <p:cNvPr id="3" name="Title 2">
            <a:extLst>
              <a:ext uri="{FF2B5EF4-FFF2-40B4-BE49-F238E27FC236}">
                <a16:creationId xmlns:a16="http://schemas.microsoft.com/office/drawing/2014/main" id="{BA4A0668-D749-DED4-F4A0-9D22C1CD9BC1}"/>
              </a:ext>
            </a:extLst>
          </p:cNvPr>
          <p:cNvSpPr>
            <a:spLocks noGrp="1"/>
          </p:cNvSpPr>
          <p:nvPr>
            <p:ph type="title"/>
          </p:nvPr>
        </p:nvSpPr>
        <p:spPr>
          <a:xfrm>
            <a:off x="704527" y="229556"/>
            <a:ext cx="7705800" cy="572700"/>
          </a:xfrm>
        </p:spPr>
        <p:txBody>
          <a:bodyPr/>
          <a:lstStyle/>
          <a:p>
            <a:r>
              <a:rPr lang="en-IN" dirty="0"/>
              <a:t>REFRENCES</a:t>
            </a:r>
          </a:p>
        </p:txBody>
      </p:sp>
      <p:sp>
        <p:nvSpPr>
          <p:cNvPr id="4" name="Google Shape;438;p34">
            <a:extLst>
              <a:ext uri="{FF2B5EF4-FFF2-40B4-BE49-F238E27FC236}">
                <a16:creationId xmlns:a16="http://schemas.microsoft.com/office/drawing/2014/main" id="{786E64A5-E36C-DBE3-707E-D9688765F90F}"/>
              </a:ext>
            </a:extLst>
          </p:cNvPr>
          <p:cNvSpPr/>
          <p:nvPr/>
        </p:nvSpPr>
        <p:spPr>
          <a:xfrm>
            <a:off x="672604" y="1068407"/>
            <a:ext cx="7917692" cy="3769808"/>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4;p38">
            <a:extLst>
              <a:ext uri="{FF2B5EF4-FFF2-40B4-BE49-F238E27FC236}">
                <a16:creationId xmlns:a16="http://schemas.microsoft.com/office/drawing/2014/main" id="{98D5634E-7208-348A-655E-85611CA7FCE9}"/>
              </a:ext>
            </a:extLst>
          </p:cNvPr>
          <p:cNvSpPr txBox="1">
            <a:spLocks/>
          </p:cNvSpPr>
          <p:nvPr/>
        </p:nvSpPr>
        <p:spPr>
          <a:xfrm>
            <a:off x="476995" y="203079"/>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6" name="Google Shape;634;p38">
            <a:extLst>
              <a:ext uri="{FF2B5EF4-FFF2-40B4-BE49-F238E27FC236}">
                <a16:creationId xmlns:a16="http://schemas.microsoft.com/office/drawing/2014/main" id="{5CF9FFB4-0FFE-BDC8-15E2-40612DD0A977}"/>
              </a:ext>
            </a:extLst>
          </p:cNvPr>
          <p:cNvSpPr txBox="1">
            <a:spLocks/>
          </p:cNvSpPr>
          <p:nvPr/>
        </p:nvSpPr>
        <p:spPr>
          <a:xfrm>
            <a:off x="629395" y="355479"/>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lang="en-IN" sz="2800" dirty="0">
              <a:solidFill>
                <a:schemeClr val="lt1"/>
              </a:solidFill>
              <a:latin typeface="Audiowide"/>
              <a:sym typeface="Audiowide"/>
            </a:endParaRPr>
          </a:p>
        </p:txBody>
      </p:sp>
      <p:sp>
        <p:nvSpPr>
          <p:cNvPr id="7" name="Google Shape;633;p38">
            <a:extLst>
              <a:ext uri="{FF2B5EF4-FFF2-40B4-BE49-F238E27FC236}">
                <a16:creationId xmlns:a16="http://schemas.microsoft.com/office/drawing/2014/main" id="{16420A98-58B7-80ED-6059-648BE91C291D}"/>
              </a:ext>
            </a:extLst>
          </p:cNvPr>
          <p:cNvSpPr/>
          <p:nvPr/>
        </p:nvSpPr>
        <p:spPr>
          <a:xfrm>
            <a:off x="704527" y="143679"/>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04011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3"/>
        <p:cNvGrpSpPr/>
        <p:nvPr/>
      </p:nvGrpSpPr>
      <p:grpSpPr>
        <a:xfrm>
          <a:off x="0" y="0"/>
          <a:ext cx="0" cy="0"/>
          <a:chOff x="0" y="0"/>
          <a:chExt cx="0" cy="0"/>
        </a:xfrm>
      </p:grpSpPr>
      <p:pic>
        <p:nvPicPr>
          <p:cNvPr id="664" name="Google Shape;664;p39"/>
          <p:cNvPicPr preferRelativeResize="0"/>
          <p:nvPr/>
        </p:nvPicPr>
        <p:blipFill rotWithShape="1">
          <a:blip r:embed="rId4">
            <a:alphaModFix amt="75000"/>
          </a:blip>
          <a:srcRect l="11847" t="10080"/>
          <a:stretch/>
        </p:blipFill>
        <p:spPr>
          <a:xfrm>
            <a:off x="-123825" y="-190500"/>
            <a:ext cx="6008724" cy="3794975"/>
          </a:xfrm>
          <a:prstGeom prst="rect">
            <a:avLst/>
          </a:prstGeom>
          <a:noFill/>
          <a:ln>
            <a:noFill/>
          </a:ln>
        </p:spPr>
      </p:pic>
      <p:pic>
        <p:nvPicPr>
          <p:cNvPr id="665" name="Google Shape;665;p39"/>
          <p:cNvPicPr preferRelativeResize="0"/>
          <p:nvPr/>
        </p:nvPicPr>
        <p:blipFill rotWithShape="1">
          <a:blip r:embed="rId4">
            <a:alphaModFix amt="75000"/>
          </a:blip>
          <a:srcRect l="15261" t="6068"/>
          <a:stretch/>
        </p:blipFill>
        <p:spPr>
          <a:xfrm rot="-10799997">
            <a:off x="4324348" y="1876426"/>
            <a:ext cx="5162552" cy="3543296"/>
          </a:xfrm>
          <a:prstGeom prst="rect">
            <a:avLst/>
          </a:prstGeom>
          <a:noFill/>
          <a:ln>
            <a:noFill/>
          </a:ln>
        </p:spPr>
      </p:pic>
      <p:grpSp>
        <p:nvGrpSpPr>
          <p:cNvPr id="667" name="Google Shape;667;p39"/>
          <p:cNvGrpSpPr/>
          <p:nvPr/>
        </p:nvGrpSpPr>
        <p:grpSpPr>
          <a:xfrm rot="5400000">
            <a:off x="8054157" y="-219079"/>
            <a:ext cx="288601" cy="1096693"/>
            <a:chOff x="1006700" y="2603975"/>
            <a:chExt cx="55450" cy="210700"/>
          </a:xfrm>
        </p:grpSpPr>
        <p:sp>
          <p:nvSpPr>
            <p:cNvPr id="668" name="Google Shape;668;p3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39"/>
          <p:cNvGrpSpPr/>
          <p:nvPr/>
        </p:nvGrpSpPr>
        <p:grpSpPr>
          <a:xfrm>
            <a:off x="8020620" y="875122"/>
            <a:ext cx="820307" cy="763275"/>
            <a:chOff x="827350" y="3629733"/>
            <a:chExt cx="1431600" cy="1332067"/>
          </a:xfrm>
        </p:grpSpPr>
        <p:sp>
          <p:nvSpPr>
            <p:cNvPr id="675" name="Google Shape;675;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39"/>
          <p:cNvGrpSpPr/>
          <p:nvPr/>
        </p:nvGrpSpPr>
        <p:grpSpPr>
          <a:xfrm>
            <a:off x="704562" y="4280079"/>
            <a:ext cx="932831" cy="867975"/>
            <a:chOff x="827350" y="3629733"/>
            <a:chExt cx="1431600" cy="1332067"/>
          </a:xfrm>
        </p:grpSpPr>
        <p:sp>
          <p:nvSpPr>
            <p:cNvPr id="679" name="Google Shape;679;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39"/>
          <p:cNvGrpSpPr/>
          <p:nvPr/>
        </p:nvGrpSpPr>
        <p:grpSpPr>
          <a:xfrm>
            <a:off x="704549" y="3547581"/>
            <a:ext cx="633913" cy="589839"/>
            <a:chOff x="827350" y="3629733"/>
            <a:chExt cx="1431600" cy="1332067"/>
          </a:xfrm>
        </p:grpSpPr>
        <p:sp>
          <p:nvSpPr>
            <p:cNvPr id="683" name="Google Shape;683;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39"/>
          <p:cNvGrpSpPr/>
          <p:nvPr/>
        </p:nvGrpSpPr>
        <p:grpSpPr>
          <a:xfrm>
            <a:off x="161655" y="4066069"/>
            <a:ext cx="487174" cy="453302"/>
            <a:chOff x="827350" y="3629733"/>
            <a:chExt cx="1431600" cy="1332067"/>
          </a:xfrm>
        </p:grpSpPr>
        <p:sp>
          <p:nvSpPr>
            <p:cNvPr id="687" name="Google Shape;687;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Picture 12">
            <a:extLst>
              <a:ext uri="{FF2B5EF4-FFF2-40B4-BE49-F238E27FC236}">
                <a16:creationId xmlns:a16="http://schemas.microsoft.com/office/drawing/2014/main" id="{0B8CA56B-81B8-F9DD-2FEB-0CDB6B627848}"/>
              </a:ext>
            </a:extLst>
          </p:cNvPr>
          <p:cNvPicPr>
            <a:picLocks noChangeAspect="1"/>
          </p:cNvPicPr>
          <p:nvPr/>
        </p:nvPicPr>
        <p:blipFill>
          <a:blip r:embed="rId5"/>
          <a:stretch>
            <a:fillRect/>
          </a:stretch>
        </p:blipFill>
        <p:spPr>
          <a:xfrm>
            <a:off x="148497" y="1004614"/>
            <a:ext cx="4412672" cy="27425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32"/>
          <p:cNvSpPr/>
          <p:nvPr/>
        </p:nvSpPr>
        <p:spPr>
          <a:xfrm>
            <a:off x="774149" y="339119"/>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1122286" y="1151184"/>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3258584" y="1134078"/>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5466773" y="1135949"/>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7372661" y="1169256"/>
            <a:ext cx="780000" cy="525415"/>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2233701" y="2402074"/>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txBox="1">
            <a:spLocks noGrp="1"/>
          </p:cNvSpPr>
          <p:nvPr>
            <p:ph type="title" idx="21"/>
          </p:nvPr>
        </p:nvSpPr>
        <p:spPr>
          <a:xfrm>
            <a:off x="772349" y="391231"/>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TABLE OF CONTENTS</a:t>
            </a:r>
            <a:endParaRPr dirty="0"/>
          </a:p>
        </p:txBody>
      </p:sp>
      <p:sp>
        <p:nvSpPr>
          <p:cNvPr id="361" name="Google Shape;361;p32"/>
          <p:cNvSpPr txBox="1">
            <a:spLocks noGrp="1"/>
          </p:cNvSpPr>
          <p:nvPr>
            <p:ph type="title" idx="8"/>
          </p:nvPr>
        </p:nvSpPr>
        <p:spPr>
          <a:xfrm>
            <a:off x="1036413" y="1198759"/>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62" name="Google Shape;362;p32"/>
          <p:cNvSpPr txBox="1">
            <a:spLocks noGrp="1"/>
          </p:cNvSpPr>
          <p:nvPr>
            <p:ph type="title" idx="9"/>
          </p:nvPr>
        </p:nvSpPr>
        <p:spPr>
          <a:xfrm>
            <a:off x="2173101" y="2471461"/>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64" name="Google Shape;364;p32"/>
          <p:cNvSpPr txBox="1">
            <a:spLocks noGrp="1"/>
          </p:cNvSpPr>
          <p:nvPr>
            <p:ph type="title"/>
          </p:nvPr>
        </p:nvSpPr>
        <p:spPr>
          <a:xfrm>
            <a:off x="547382" y="1639999"/>
            <a:ext cx="23055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1" dirty="0">
                <a:effectLst>
                  <a:outerShdw blurRad="38100" dist="38100" dir="2700000" algn="tl">
                    <a:srgbClr val="000000">
                      <a:alpha val="43137"/>
                    </a:srgbClr>
                  </a:outerShdw>
                </a:effectLst>
              </a:rPr>
              <a:t>Introduction</a:t>
            </a:r>
          </a:p>
        </p:txBody>
      </p:sp>
      <p:sp>
        <p:nvSpPr>
          <p:cNvPr id="366" name="Google Shape;366;p32"/>
          <p:cNvSpPr txBox="1">
            <a:spLocks noGrp="1"/>
          </p:cNvSpPr>
          <p:nvPr>
            <p:ph type="title" idx="2"/>
          </p:nvPr>
        </p:nvSpPr>
        <p:spPr>
          <a:xfrm>
            <a:off x="6560471" y="1910641"/>
            <a:ext cx="2316574" cy="484131"/>
          </a:xfrm>
          <a:prstGeom prst="rect">
            <a:avLst/>
          </a:prstGeom>
        </p:spPr>
        <p:txBody>
          <a:bodyPr spcFirstLastPara="1" wrap="square" lIns="91425" tIns="91425" rIns="91425" bIns="91425" anchor="b" anchorCtr="0">
            <a:noAutofit/>
          </a:bodyPr>
          <a:lstStyle/>
          <a:p>
            <a:pPr marL="0" indent="0"/>
            <a:r>
              <a:rPr lang="en-IN" dirty="0">
                <a:effectLst>
                  <a:outerShdw blurRad="38100" dist="38100" dir="2700000" algn="tl">
                    <a:srgbClr val="000000">
                      <a:alpha val="43137"/>
                    </a:srgbClr>
                  </a:outerShdw>
                </a:effectLst>
              </a:rPr>
              <a:t>Literature Review</a:t>
            </a:r>
          </a:p>
        </p:txBody>
      </p:sp>
      <p:sp>
        <p:nvSpPr>
          <p:cNvPr id="368" name="Google Shape;368;p32"/>
          <p:cNvSpPr txBox="1">
            <a:spLocks noGrp="1"/>
          </p:cNvSpPr>
          <p:nvPr>
            <p:ph type="title" idx="4"/>
          </p:nvPr>
        </p:nvSpPr>
        <p:spPr>
          <a:xfrm>
            <a:off x="2447179" y="1644725"/>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Motivation</a:t>
            </a:r>
          </a:p>
        </p:txBody>
      </p:sp>
      <p:sp>
        <p:nvSpPr>
          <p:cNvPr id="369" name="Google Shape;369;p32"/>
          <p:cNvSpPr txBox="1">
            <a:spLocks noGrp="1"/>
          </p:cNvSpPr>
          <p:nvPr>
            <p:ph type="title" idx="6"/>
          </p:nvPr>
        </p:nvSpPr>
        <p:spPr>
          <a:xfrm>
            <a:off x="6418573" y="4150823"/>
            <a:ext cx="2536221"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References</a:t>
            </a:r>
            <a:endParaRPr dirty="0"/>
          </a:p>
        </p:txBody>
      </p:sp>
      <p:sp>
        <p:nvSpPr>
          <p:cNvPr id="370" name="Google Shape;370;p32"/>
          <p:cNvSpPr txBox="1">
            <a:spLocks noGrp="1"/>
          </p:cNvSpPr>
          <p:nvPr>
            <p:ph type="title" idx="13"/>
          </p:nvPr>
        </p:nvSpPr>
        <p:spPr>
          <a:xfrm>
            <a:off x="7290426" y="1226641"/>
            <a:ext cx="901200" cy="4106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71" name="Google Shape;371;p32"/>
          <p:cNvSpPr txBox="1">
            <a:spLocks noGrp="1"/>
          </p:cNvSpPr>
          <p:nvPr>
            <p:ph type="title" idx="14"/>
          </p:nvPr>
        </p:nvSpPr>
        <p:spPr>
          <a:xfrm>
            <a:off x="3180583" y="1208163"/>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73" name="Google Shape;373;p32"/>
          <p:cNvSpPr txBox="1">
            <a:spLocks noGrp="1"/>
          </p:cNvSpPr>
          <p:nvPr>
            <p:ph type="title" idx="17"/>
          </p:nvPr>
        </p:nvSpPr>
        <p:spPr>
          <a:xfrm>
            <a:off x="4625249" y="1861049"/>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Problem Formulation</a:t>
            </a:r>
          </a:p>
        </p:txBody>
      </p:sp>
      <p:sp>
        <p:nvSpPr>
          <p:cNvPr id="376" name="Google Shape;376;p32"/>
          <p:cNvSpPr txBox="1">
            <a:spLocks noGrp="1"/>
          </p:cNvSpPr>
          <p:nvPr>
            <p:ph type="title" idx="20"/>
          </p:nvPr>
        </p:nvSpPr>
        <p:spPr>
          <a:xfrm>
            <a:off x="5391621" y="1187042"/>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377" name="Google Shape;377;p32"/>
          <p:cNvGrpSpPr/>
          <p:nvPr/>
        </p:nvGrpSpPr>
        <p:grpSpPr>
          <a:xfrm rot="5400000">
            <a:off x="8179407" y="4316346"/>
            <a:ext cx="288601" cy="1096693"/>
            <a:chOff x="1006700" y="2603975"/>
            <a:chExt cx="55450" cy="210700"/>
          </a:xfrm>
        </p:grpSpPr>
        <p:sp>
          <p:nvSpPr>
            <p:cNvPr id="378" name="Google Shape;378;p32"/>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384;p32"/>
          <p:cNvGrpSpPr/>
          <p:nvPr/>
        </p:nvGrpSpPr>
        <p:grpSpPr>
          <a:xfrm>
            <a:off x="57111" y="583985"/>
            <a:ext cx="520959" cy="484739"/>
            <a:chOff x="827350" y="3629733"/>
            <a:chExt cx="1431600" cy="1332067"/>
          </a:xfrm>
        </p:grpSpPr>
        <p:sp>
          <p:nvSpPr>
            <p:cNvPr id="385" name="Google Shape;385;p3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2"/>
          <p:cNvGrpSpPr/>
          <p:nvPr/>
        </p:nvGrpSpPr>
        <p:grpSpPr>
          <a:xfrm>
            <a:off x="409461" y="85600"/>
            <a:ext cx="409581" cy="381104"/>
            <a:chOff x="827350" y="3629733"/>
            <a:chExt cx="1431600" cy="1332067"/>
          </a:xfrm>
        </p:grpSpPr>
        <p:sp>
          <p:nvSpPr>
            <p:cNvPr id="389" name="Google Shape;389;p3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56;p32"/>
          <p:cNvSpPr/>
          <p:nvPr/>
        </p:nvSpPr>
        <p:spPr>
          <a:xfrm>
            <a:off x="1106961" y="3546286"/>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6;p32"/>
          <p:cNvSpPr/>
          <p:nvPr/>
        </p:nvSpPr>
        <p:spPr>
          <a:xfrm>
            <a:off x="3180583" y="3517123"/>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56;p32"/>
          <p:cNvSpPr/>
          <p:nvPr/>
        </p:nvSpPr>
        <p:spPr>
          <a:xfrm>
            <a:off x="5888135" y="2407256"/>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56;p32"/>
          <p:cNvSpPr/>
          <p:nvPr/>
        </p:nvSpPr>
        <p:spPr>
          <a:xfrm>
            <a:off x="5387998" y="3546286"/>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56;p32"/>
          <p:cNvSpPr/>
          <p:nvPr/>
        </p:nvSpPr>
        <p:spPr>
          <a:xfrm>
            <a:off x="7283978" y="3557189"/>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1886961" y="2965471"/>
            <a:ext cx="1473480" cy="400110"/>
          </a:xfrm>
          <a:prstGeom prst="rect">
            <a:avLst/>
          </a:prstGeom>
        </p:spPr>
        <p:txBody>
          <a:bodyPr wrap="none">
            <a:spAutoFit/>
          </a:bodyPr>
          <a:lstStyle/>
          <a:p>
            <a:pPr marL="0" indent="0"/>
            <a:r>
              <a:rPr lang="en-IN" sz="2000" b="1" dirty="0">
                <a:solidFill>
                  <a:schemeClr val="accent1"/>
                </a:solidFill>
                <a:effectLst>
                  <a:outerShdw blurRad="38100" dist="38100" dir="2700000" algn="tl">
                    <a:srgbClr val="000000">
                      <a:alpha val="43137"/>
                    </a:srgbClr>
                  </a:outerShdw>
                </a:effectLst>
                <a:latin typeface="Audiowide" panose="020B0604020202020204" charset="0"/>
              </a:rPr>
              <a:t>Data Set</a:t>
            </a:r>
          </a:p>
        </p:txBody>
      </p:sp>
      <p:sp>
        <p:nvSpPr>
          <p:cNvPr id="3" name="Rectangle 2"/>
          <p:cNvSpPr/>
          <p:nvPr/>
        </p:nvSpPr>
        <p:spPr>
          <a:xfrm>
            <a:off x="578070" y="4172656"/>
            <a:ext cx="1975221" cy="400110"/>
          </a:xfrm>
          <a:prstGeom prst="rect">
            <a:avLst/>
          </a:prstGeom>
        </p:spPr>
        <p:txBody>
          <a:bodyPr wrap="none">
            <a:spAutoFit/>
          </a:bodyPr>
          <a:lstStyle/>
          <a:p>
            <a:r>
              <a:rPr lang="en-US" sz="2000" b="1" dirty="0">
                <a:solidFill>
                  <a:schemeClr val="accent1"/>
                </a:solidFill>
                <a:latin typeface="Audiowide" panose="020B0604020202020204" charset="0"/>
              </a:rPr>
              <a:t>Visualization</a:t>
            </a:r>
          </a:p>
        </p:txBody>
      </p:sp>
      <p:sp>
        <p:nvSpPr>
          <p:cNvPr id="4" name="Rectangle 3"/>
          <p:cNvSpPr/>
          <p:nvPr/>
        </p:nvSpPr>
        <p:spPr>
          <a:xfrm>
            <a:off x="5453928" y="2991285"/>
            <a:ext cx="1585690" cy="400110"/>
          </a:xfrm>
          <a:prstGeom prst="rect">
            <a:avLst/>
          </a:prstGeom>
        </p:spPr>
        <p:txBody>
          <a:bodyPr wrap="none">
            <a:spAutoFit/>
          </a:bodyPr>
          <a:lstStyle/>
          <a:p>
            <a:pPr marL="0" indent="0"/>
            <a:r>
              <a:rPr lang="en-IN" sz="2000" b="1" dirty="0">
                <a:solidFill>
                  <a:schemeClr val="accent1"/>
                </a:solidFill>
                <a:effectLst>
                  <a:outerShdw blurRad="38100" dist="38100" dir="2700000" algn="tl">
                    <a:srgbClr val="000000">
                      <a:alpha val="43137"/>
                    </a:srgbClr>
                  </a:outerShdw>
                </a:effectLst>
                <a:latin typeface="Audiowide" panose="020B0604020202020204" charset="0"/>
              </a:rPr>
              <a:t>Algorithm</a:t>
            </a:r>
          </a:p>
        </p:txBody>
      </p:sp>
      <p:sp>
        <p:nvSpPr>
          <p:cNvPr id="5" name="Rectangle 4"/>
          <p:cNvSpPr/>
          <p:nvPr/>
        </p:nvSpPr>
        <p:spPr>
          <a:xfrm>
            <a:off x="3078855" y="4182643"/>
            <a:ext cx="1120820" cy="400110"/>
          </a:xfrm>
          <a:prstGeom prst="rect">
            <a:avLst/>
          </a:prstGeom>
        </p:spPr>
        <p:txBody>
          <a:bodyPr wrap="none">
            <a:spAutoFit/>
          </a:bodyPr>
          <a:lstStyle/>
          <a:p>
            <a:pPr marL="0" indent="0"/>
            <a:r>
              <a:rPr lang="en-IN" sz="2000" b="1" dirty="0">
                <a:solidFill>
                  <a:schemeClr val="accent1"/>
                </a:solidFill>
                <a:effectLst>
                  <a:outerShdw blurRad="38100" dist="38100" dir="2700000" algn="tl">
                    <a:srgbClr val="000000">
                      <a:alpha val="43137"/>
                    </a:srgbClr>
                  </a:outerShdw>
                </a:effectLst>
                <a:latin typeface="Audiowide" panose="020B0604020202020204" charset="0"/>
              </a:rPr>
              <a:t>Result</a:t>
            </a:r>
          </a:p>
        </p:txBody>
      </p:sp>
      <p:sp>
        <p:nvSpPr>
          <p:cNvPr id="6" name="Rectangle 5"/>
          <p:cNvSpPr/>
          <p:nvPr/>
        </p:nvSpPr>
        <p:spPr>
          <a:xfrm>
            <a:off x="4919430" y="4214618"/>
            <a:ext cx="1717137" cy="400110"/>
          </a:xfrm>
          <a:prstGeom prst="rect">
            <a:avLst/>
          </a:prstGeom>
        </p:spPr>
        <p:txBody>
          <a:bodyPr wrap="none">
            <a:spAutoFit/>
          </a:bodyPr>
          <a:lstStyle/>
          <a:p>
            <a:pPr marL="0" indent="0"/>
            <a:r>
              <a:rPr lang="en-IN" sz="2000" b="1" dirty="0">
                <a:solidFill>
                  <a:schemeClr val="accent1"/>
                </a:solidFill>
                <a:effectLst>
                  <a:outerShdw blurRad="38100" dist="38100" dir="2700000" algn="tl">
                    <a:srgbClr val="000000">
                      <a:alpha val="43137"/>
                    </a:srgbClr>
                  </a:outerShdw>
                </a:effectLst>
                <a:latin typeface="Audiowide" panose="020B0604020202020204" charset="0"/>
              </a:rPr>
              <a:t>Conclusion</a:t>
            </a:r>
          </a:p>
        </p:txBody>
      </p:sp>
      <p:sp>
        <p:nvSpPr>
          <p:cNvPr id="8" name="Rectangle 7"/>
          <p:cNvSpPr/>
          <p:nvPr/>
        </p:nvSpPr>
        <p:spPr>
          <a:xfrm>
            <a:off x="5833037" y="2426725"/>
            <a:ext cx="827471" cy="553998"/>
          </a:xfrm>
          <a:prstGeom prst="rect">
            <a:avLst/>
          </a:prstGeom>
        </p:spPr>
        <p:txBody>
          <a:bodyPr wrap="none">
            <a:spAutoFit/>
          </a:bodyPr>
          <a:lstStyle/>
          <a:p>
            <a:pPr lvl="0" algn="ctr">
              <a:buClr>
                <a:srgbClr val="FFFFFF"/>
              </a:buClr>
              <a:buSzPts val="3000"/>
            </a:pPr>
            <a:r>
              <a:rPr lang="en" sz="3000" dirty="0">
                <a:solidFill>
                  <a:srgbClr val="FFFFFF"/>
                </a:solidFill>
                <a:latin typeface="Audiowide"/>
                <a:sym typeface="Audiowide"/>
              </a:rPr>
              <a:t>06</a:t>
            </a:r>
          </a:p>
        </p:txBody>
      </p:sp>
      <p:sp>
        <p:nvSpPr>
          <p:cNvPr id="9" name="Rectangle 8"/>
          <p:cNvSpPr/>
          <p:nvPr/>
        </p:nvSpPr>
        <p:spPr>
          <a:xfrm>
            <a:off x="5364262" y="3559991"/>
            <a:ext cx="827471" cy="553998"/>
          </a:xfrm>
          <a:prstGeom prst="rect">
            <a:avLst/>
          </a:prstGeom>
        </p:spPr>
        <p:txBody>
          <a:bodyPr wrap="none">
            <a:spAutoFit/>
          </a:bodyPr>
          <a:lstStyle/>
          <a:p>
            <a:pPr lvl="0" algn="ctr">
              <a:buClr>
                <a:srgbClr val="FFFFFF"/>
              </a:buClr>
              <a:buSzPts val="3000"/>
            </a:pPr>
            <a:r>
              <a:rPr lang="en" sz="3000" dirty="0">
                <a:solidFill>
                  <a:srgbClr val="FFFFFF"/>
                </a:solidFill>
                <a:latin typeface="Audiowide"/>
                <a:sym typeface="Audiowide"/>
              </a:rPr>
              <a:t>09</a:t>
            </a:r>
          </a:p>
        </p:txBody>
      </p:sp>
      <p:sp>
        <p:nvSpPr>
          <p:cNvPr id="10" name="Rectangle 9"/>
          <p:cNvSpPr/>
          <p:nvPr/>
        </p:nvSpPr>
        <p:spPr>
          <a:xfrm>
            <a:off x="3156847" y="3519195"/>
            <a:ext cx="827471" cy="553998"/>
          </a:xfrm>
          <a:prstGeom prst="rect">
            <a:avLst/>
          </a:prstGeom>
        </p:spPr>
        <p:txBody>
          <a:bodyPr wrap="none">
            <a:spAutoFit/>
          </a:bodyPr>
          <a:lstStyle/>
          <a:p>
            <a:pPr lvl="0" algn="ctr">
              <a:buClr>
                <a:srgbClr val="FFFFFF"/>
              </a:buClr>
              <a:buSzPts val="3000"/>
            </a:pPr>
            <a:r>
              <a:rPr lang="en" sz="3000" dirty="0">
                <a:solidFill>
                  <a:srgbClr val="FFFFFF"/>
                </a:solidFill>
                <a:latin typeface="Audiowide"/>
                <a:sym typeface="Audiowide"/>
              </a:rPr>
              <a:t>08</a:t>
            </a:r>
          </a:p>
        </p:txBody>
      </p:sp>
      <p:sp>
        <p:nvSpPr>
          <p:cNvPr id="11" name="Rectangle 10"/>
          <p:cNvSpPr/>
          <p:nvPr/>
        </p:nvSpPr>
        <p:spPr>
          <a:xfrm>
            <a:off x="1111719" y="3546286"/>
            <a:ext cx="787396" cy="553998"/>
          </a:xfrm>
          <a:prstGeom prst="rect">
            <a:avLst/>
          </a:prstGeom>
        </p:spPr>
        <p:txBody>
          <a:bodyPr wrap="none">
            <a:spAutoFit/>
          </a:bodyPr>
          <a:lstStyle/>
          <a:p>
            <a:pPr lvl="0" algn="ctr">
              <a:buClr>
                <a:srgbClr val="FFFFFF"/>
              </a:buClr>
              <a:buSzPts val="3000"/>
            </a:pPr>
            <a:r>
              <a:rPr lang="en" sz="3000" dirty="0">
                <a:solidFill>
                  <a:srgbClr val="FFFFFF"/>
                </a:solidFill>
                <a:latin typeface="Audiowide"/>
                <a:sym typeface="Audiowide"/>
              </a:rPr>
              <a:t>07</a:t>
            </a:r>
          </a:p>
        </p:txBody>
      </p:sp>
      <p:sp>
        <p:nvSpPr>
          <p:cNvPr id="12" name="Rectangle 11"/>
          <p:cNvSpPr/>
          <p:nvPr/>
        </p:nvSpPr>
        <p:spPr>
          <a:xfrm>
            <a:off x="7335584" y="3581840"/>
            <a:ext cx="676788" cy="553998"/>
          </a:xfrm>
          <a:prstGeom prst="rect">
            <a:avLst/>
          </a:prstGeom>
        </p:spPr>
        <p:txBody>
          <a:bodyPr wrap="none">
            <a:spAutoFit/>
          </a:bodyPr>
          <a:lstStyle/>
          <a:p>
            <a:pPr lvl="0" algn="ctr">
              <a:buClr>
                <a:srgbClr val="FFFFFF"/>
              </a:buClr>
              <a:buSzPts val="3000"/>
            </a:pPr>
            <a:r>
              <a:rPr lang="en" sz="3000" dirty="0">
                <a:solidFill>
                  <a:srgbClr val="FFFFFF"/>
                </a:solidFill>
                <a:latin typeface="Audiowide"/>
                <a:sym typeface="Audiowide"/>
              </a:rPr>
              <a:t>10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38"/>
          <p:cNvSpPr/>
          <p:nvPr/>
        </p:nvSpPr>
        <p:spPr>
          <a:xfrm>
            <a:off x="726775" y="381846"/>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txBox="1">
            <a:spLocks noGrp="1"/>
          </p:cNvSpPr>
          <p:nvPr>
            <p:ph type="title" idx="6"/>
          </p:nvPr>
        </p:nvSpPr>
        <p:spPr>
          <a:xfrm>
            <a:off x="726775" y="432068"/>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IN" dirty="0"/>
              <a:t>INTRODUCTION</a:t>
            </a:r>
          </a:p>
        </p:txBody>
      </p:sp>
      <p:sp>
        <p:nvSpPr>
          <p:cNvPr id="636" name="Google Shape;636;p38"/>
          <p:cNvSpPr txBox="1">
            <a:spLocks noGrp="1"/>
          </p:cNvSpPr>
          <p:nvPr>
            <p:ph type="subTitle" idx="1"/>
          </p:nvPr>
        </p:nvSpPr>
        <p:spPr>
          <a:xfrm>
            <a:off x="1402780" y="1259126"/>
            <a:ext cx="6754779" cy="287786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sz="1700" dirty="0"/>
              <a:t>Diabetes prediction involves using historical patient data to develop models that can forecast the likelihood of an individual developing diabetes in the future. </a:t>
            </a:r>
          </a:p>
          <a:p>
            <a:pPr marL="285750" lvl="0" indent="-285750" algn="l" rtl="0">
              <a:spcBef>
                <a:spcPts val="0"/>
              </a:spcBef>
              <a:spcAft>
                <a:spcPts val="0"/>
              </a:spcAft>
              <a:buFont typeface="Wingdings" panose="05000000000000000000" pitchFamily="2" charset="2"/>
              <a:buChar char="Ø"/>
            </a:pPr>
            <a:endParaRPr lang="en-US" sz="1700" dirty="0"/>
          </a:p>
          <a:p>
            <a:pPr marL="285750" lvl="0" indent="-285750" algn="l" rtl="0">
              <a:spcBef>
                <a:spcPts val="0"/>
              </a:spcBef>
              <a:spcAft>
                <a:spcPts val="0"/>
              </a:spcAft>
              <a:buFont typeface="Wingdings" panose="05000000000000000000" pitchFamily="2" charset="2"/>
              <a:buChar char="Ø"/>
            </a:pPr>
            <a:r>
              <a:rPr lang="en-US" sz="1700" dirty="0"/>
              <a:t>Early prediction of diabetes can lead to timely interventions, lifestyle adjustments, and personalized medical care, which are crucial for managing the disease effectively.</a:t>
            </a:r>
          </a:p>
          <a:p>
            <a:pPr marL="285750" lvl="0" indent="-285750" algn="l" rtl="0">
              <a:spcBef>
                <a:spcPts val="0"/>
              </a:spcBef>
              <a:spcAft>
                <a:spcPts val="0"/>
              </a:spcAft>
              <a:buFont typeface="Wingdings" panose="05000000000000000000" pitchFamily="2" charset="2"/>
              <a:buChar char="Ø"/>
            </a:pPr>
            <a:endParaRPr lang="en-US" sz="1700" dirty="0"/>
          </a:p>
          <a:p>
            <a:pPr marL="285750" lvl="0" indent="-285750" algn="l" rtl="0">
              <a:spcBef>
                <a:spcPts val="0"/>
              </a:spcBef>
              <a:spcAft>
                <a:spcPts val="0"/>
              </a:spcAft>
              <a:buFont typeface="Wingdings" panose="05000000000000000000" pitchFamily="2" charset="2"/>
              <a:buChar char="Ø"/>
            </a:pPr>
            <a:r>
              <a:rPr lang="en-US" sz="1700" dirty="0"/>
              <a:t>There are two main types of diabetes: </a:t>
            </a:r>
          </a:p>
          <a:p>
            <a:pPr marL="285750" lvl="0" indent="-285750" algn="l" rtl="0">
              <a:spcBef>
                <a:spcPts val="0"/>
              </a:spcBef>
              <a:spcAft>
                <a:spcPts val="0"/>
              </a:spcAft>
              <a:buFont typeface="Arial" panose="020B0604020202020204" pitchFamily="34" charset="0"/>
              <a:buChar char="•"/>
            </a:pPr>
            <a:r>
              <a:rPr lang="en-US" sz="1700" dirty="0"/>
              <a:t>Type 1: Diagnosed in childhood </a:t>
            </a:r>
          </a:p>
          <a:p>
            <a:pPr marL="285750" lvl="0" indent="-285750" algn="l" rtl="0">
              <a:spcBef>
                <a:spcPts val="0"/>
              </a:spcBef>
              <a:spcAft>
                <a:spcPts val="0"/>
              </a:spcAft>
              <a:buFont typeface="Arial" panose="020B0604020202020204" pitchFamily="34" charset="0"/>
              <a:buChar char="•"/>
            </a:pPr>
            <a:r>
              <a:rPr lang="en-US" sz="1700" dirty="0"/>
              <a:t>Type 2: Diagnosed in adulthood</a:t>
            </a:r>
          </a:p>
        </p:txBody>
      </p:sp>
      <p:grpSp>
        <p:nvGrpSpPr>
          <p:cNvPr id="641" name="Google Shape;641;p38"/>
          <p:cNvGrpSpPr/>
          <p:nvPr/>
        </p:nvGrpSpPr>
        <p:grpSpPr>
          <a:xfrm rot="5400000">
            <a:off x="8219657" y="4333871"/>
            <a:ext cx="288601" cy="1096693"/>
            <a:chOff x="1006700" y="2603975"/>
            <a:chExt cx="55450" cy="210700"/>
          </a:xfrm>
        </p:grpSpPr>
        <p:sp>
          <p:nvSpPr>
            <p:cNvPr id="642" name="Google Shape;642;p3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8"/>
          <p:cNvGrpSpPr/>
          <p:nvPr/>
        </p:nvGrpSpPr>
        <p:grpSpPr>
          <a:xfrm>
            <a:off x="541782" y="856397"/>
            <a:ext cx="820307" cy="763275"/>
            <a:chOff x="827350" y="3629733"/>
            <a:chExt cx="1431600" cy="1332067"/>
          </a:xfrm>
        </p:grpSpPr>
        <p:sp>
          <p:nvSpPr>
            <p:cNvPr id="649" name="Google Shape;649;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38"/>
          <p:cNvGrpSpPr/>
          <p:nvPr/>
        </p:nvGrpSpPr>
        <p:grpSpPr>
          <a:xfrm>
            <a:off x="1310019" y="324598"/>
            <a:ext cx="688313" cy="640458"/>
            <a:chOff x="827350" y="3629733"/>
            <a:chExt cx="1431600" cy="1332067"/>
          </a:xfrm>
        </p:grpSpPr>
        <p:sp>
          <p:nvSpPr>
            <p:cNvPr id="653" name="Google Shape;653;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38"/>
          <p:cNvGrpSpPr/>
          <p:nvPr/>
        </p:nvGrpSpPr>
        <p:grpSpPr>
          <a:xfrm>
            <a:off x="541779" y="193517"/>
            <a:ext cx="491325" cy="457165"/>
            <a:chOff x="827350" y="3629733"/>
            <a:chExt cx="1431600" cy="1332067"/>
          </a:xfrm>
        </p:grpSpPr>
        <p:sp>
          <p:nvSpPr>
            <p:cNvPr id="657" name="Google Shape;657;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0" name="Picture 6">
            <a:extLst>
              <a:ext uri="{FF2B5EF4-FFF2-40B4-BE49-F238E27FC236}">
                <a16:creationId xmlns:a16="http://schemas.microsoft.com/office/drawing/2014/main" id="{2E73CF0E-C0EC-1E72-2FEF-BC8FB1854F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5381" y="3839894"/>
            <a:ext cx="2619375" cy="17430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38"/>
          <p:cNvSpPr/>
          <p:nvPr/>
        </p:nvSpPr>
        <p:spPr>
          <a:xfrm>
            <a:off x="720000" y="191313"/>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txBox="1">
            <a:spLocks noGrp="1"/>
          </p:cNvSpPr>
          <p:nvPr>
            <p:ph type="title" idx="6"/>
          </p:nvPr>
        </p:nvSpPr>
        <p:spPr>
          <a:xfrm>
            <a:off x="718200" y="240419"/>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IN" dirty="0"/>
              <a:t>MOTIVATION</a:t>
            </a:r>
          </a:p>
        </p:txBody>
      </p:sp>
      <p:grpSp>
        <p:nvGrpSpPr>
          <p:cNvPr id="641" name="Google Shape;641;p38"/>
          <p:cNvGrpSpPr/>
          <p:nvPr/>
        </p:nvGrpSpPr>
        <p:grpSpPr>
          <a:xfrm rot="5400000">
            <a:off x="8219657" y="4333871"/>
            <a:ext cx="288601" cy="1096693"/>
            <a:chOff x="1006700" y="2603975"/>
            <a:chExt cx="55450" cy="210700"/>
          </a:xfrm>
        </p:grpSpPr>
        <p:sp>
          <p:nvSpPr>
            <p:cNvPr id="642" name="Google Shape;642;p3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8"/>
          <p:cNvGrpSpPr/>
          <p:nvPr/>
        </p:nvGrpSpPr>
        <p:grpSpPr>
          <a:xfrm>
            <a:off x="535007" y="665864"/>
            <a:ext cx="820307" cy="763275"/>
            <a:chOff x="827350" y="3629733"/>
            <a:chExt cx="1431600" cy="1332067"/>
          </a:xfrm>
        </p:grpSpPr>
        <p:sp>
          <p:nvSpPr>
            <p:cNvPr id="649" name="Google Shape;649;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38"/>
          <p:cNvGrpSpPr/>
          <p:nvPr/>
        </p:nvGrpSpPr>
        <p:grpSpPr>
          <a:xfrm>
            <a:off x="1303244" y="134065"/>
            <a:ext cx="688313" cy="640458"/>
            <a:chOff x="827350" y="3629733"/>
            <a:chExt cx="1431600" cy="1332067"/>
          </a:xfrm>
        </p:grpSpPr>
        <p:sp>
          <p:nvSpPr>
            <p:cNvPr id="653" name="Google Shape;653;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38"/>
          <p:cNvGrpSpPr/>
          <p:nvPr/>
        </p:nvGrpSpPr>
        <p:grpSpPr>
          <a:xfrm>
            <a:off x="535004" y="2984"/>
            <a:ext cx="491325" cy="457165"/>
            <a:chOff x="827350" y="3629733"/>
            <a:chExt cx="1431600" cy="1332067"/>
          </a:xfrm>
        </p:grpSpPr>
        <p:sp>
          <p:nvSpPr>
            <p:cNvPr id="657" name="Google Shape;657;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Subtitle 4">
            <a:extLst>
              <a:ext uri="{FF2B5EF4-FFF2-40B4-BE49-F238E27FC236}">
                <a16:creationId xmlns:a16="http://schemas.microsoft.com/office/drawing/2014/main" id="{17F7C9DF-23B1-DA1B-B134-B0325F872361}"/>
              </a:ext>
            </a:extLst>
          </p:cNvPr>
          <p:cNvSpPr>
            <a:spLocks noGrp="1"/>
          </p:cNvSpPr>
          <p:nvPr>
            <p:ph type="subTitle" idx="3"/>
          </p:nvPr>
        </p:nvSpPr>
        <p:spPr>
          <a:xfrm>
            <a:off x="1223903" y="894771"/>
            <a:ext cx="7602285" cy="780900"/>
          </a:xfrm>
        </p:spPr>
        <p:txBody>
          <a:bodyPr/>
          <a:lstStyle/>
          <a:p>
            <a:pPr algn="l">
              <a:buFont typeface="Wingdings" panose="05000000000000000000" pitchFamily="2" charset="2"/>
              <a:buChar char="Ø"/>
            </a:pPr>
            <a:r>
              <a:rPr lang="en-US" dirty="0">
                <a:effectLst>
                  <a:outerShdw blurRad="38100" dist="38100" dir="2700000" algn="tl">
                    <a:srgbClr val="000000">
                      <a:alpha val="43137"/>
                    </a:srgbClr>
                  </a:outerShdw>
                </a:effectLst>
              </a:rPr>
              <a:t>Pr</a:t>
            </a:r>
            <a:r>
              <a:rPr lang="en-US" dirty="0"/>
              <a:t>edicting diabetes is a crucial area of research because early detection can lead to better management and improved quality of life for individuals at risk. </a:t>
            </a:r>
          </a:p>
          <a:p>
            <a:pPr algn="l">
              <a:buFont typeface="Wingdings" panose="05000000000000000000" pitchFamily="2" charset="2"/>
              <a:buChar char="Ø"/>
            </a:pPr>
            <a:r>
              <a:rPr lang="en-US" dirty="0"/>
              <a:t>By developing accurate prediction models, we can empower both patients and healthcare professionals to take proactive measures and make informed decisions to prevent or manage diabetes effectively.</a:t>
            </a:r>
          </a:p>
          <a:p>
            <a:pPr algn="l">
              <a:buFont typeface="Wingdings" panose="05000000000000000000" pitchFamily="2" charset="2"/>
              <a:buChar char="Ø"/>
            </a:pPr>
            <a:r>
              <a:rPr lang="en-US" dirty="0"/>
              <a:t>According to the World health Organization there were around 70 million people found diabetic in India in 2015.</a:t>
            </a:r>
          </a:p>
          <a:p>
            <a:pPr algn="l">
              <a:buFont typeface="Wingdings" panose="05000000000000000000" pitchFamily="2" charset="2"/>
              <a:buChar char="Ø"/>
            </a:pPr>
            <a:r>
              <a:rPr lang="en-US" dirty="0"/>
              <a:t>As of September 2021, it was estimated that over 463 million adults (20-79 years) were living with diabetes worldwide.</a:t>
            </a:r>
          </a:p>
          <a:p>
            <a:pPr algn="l">
              <a:buFont typeface="Wingdings" panose="05000000000000000000" pitchFamily="2" charset="2"/>
              <a:buChar char="Ø"/>
            </a:pPr>
            <a:r>
              <a:rPr lang="en-US" dirty="0"/>
              <a:t>The world health Organization also believes that diabetes will be the 7th leading cause of death by 2030.</a:t>
            </a:r>
          </a:p>
          <a:p>
            <a:pPr algn="l">
              <a:buFont typeface="Wingdings" panose="05000000000000000000" pitchFamily="2" charset="2"/>
              <a:buChar char="Ø"/>
            </a:pPr>
            <a:endParaRPr lang="en-IN" dirty="0"/>
          </a:p>
        </p:txBody>
      </p:sp>
      <p:pic>
        <p:nvPicPr>
          <p:cNvPr id="3" name="Picture 2">
            <a:extLst>
              <a:ext uri="{FF2B5EF4-FFF2-40B4-BE49-F238E27FC236}">
                <a16:creationId xmlns:a16="http://schemas.microsoft.com/office/drawing/2014/main" id="{90C04D77-0994-9380-7A37-77A155A16A53}"/>
              </a:ext>
            </a:extLst>
          </p:cNvPr>
          <p:cNvPicPr>
            <a:picLocks noChangeAspect="1"/>
          </p:cNvPicPr>
          <p:nvPr/>
        </p:nvPicPr>
        <p:blipFill>
          <a:blip r:embed="rId3"/>
          <a:stretch>
            <a:fillRect/>
          </a:stretch>
        </p:blipFill>
        <p:spPr>
          <a:xfrm>
            <a:off x="5564517" y="3222171"/>
            <a:ext cx="3463901" cy="18043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64962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36"/>
          <p:cNvSpPr/>
          <p:nvPr/>
        </p:nvSpPr>
        <p:spPr>
          <a:xfrm>
            <a:off x="677932" y="1318792"/>
            <a:ext cx="6979484" cy="211665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lvl="0" algn="l" rtl="0">
              <a:spcBef>
                <a:spcPts val="0"/>
              </a:spcBef>
              <a:spcAft>
                <a:spcPts val="0"/>
              </a:spcAft>
            </a:pPr>
            <a:endParaRPr dirty="0"/>
          </a:p>
        </p:txBody>
      </p:sp>
      <p:sp>
        <p:nvSpPr>
          <p:cNvPr id="540" name="Google Shape;540;p36"/>
          <p:cNvSpPr txBox="1">
            <a:spLocks noGrp="1"/>
          </p:cNvSpPr>
          <p:nvPr>
            <p:ph type="subTitle" idx="1"/>
          </p:nvPr>
        </p:nvSpPr>
        <p:spPr>
          <a:xfrm>
            <a:off x="704981" y="858982"/>
            <a:ext cx="7002567" cy="2234013"/>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endParaRPr lang="en-US" sz="2000" dirty="0"/>
          </a:p>
          <a:p>
            <a:pPr marL="285750" lvl="0" indent="-285750" algn="l" rtl="0">
              <a:spcBef>
                <a:spcPts val="0"/>
              </a:spcBef>
              <a:spcAft>
                <a:spcPts val="0"/>
              </a:spcAft>
              <a:buFont typeface="Arial" panose="020B0604020202020204" pitchFamily="34" charset="0"/>
              <a:buChar char="•"/>
            </a:pPr>
            <a:endParaRPr lang="en-US" sz="2000" dirty="0"/>
          </a:p>
          <a:p>
            <a:pPr marL="285750" lvl="0" indent="-285750" algn="l" rtl="0">
              <a:spcBef>
                <a:spcPts val="0"/>
              </a:spcBef>
              <a:spcAft>
                <a:spcPts val="0"/>
              </a:spcAft>
              <a:buFont typeface="Arial" panose="020B0604020202020204" pitchFamily="34" charset="0"/>
              <a:buChar char="•"/>
            </a:pPr>
            <a:endParaRPr lang="en-US" sz="2000" dirty="0"/>
          </a:p>
          <a:p>
            <a:pPr marL="285750" lvl="0" indent="-285750" algn="l" rtl="0">
              <a:spcBef>
                <a:spcPts val="0"/>
              </a:spcBef>
              <a:spcAft>
                <a:spcPts val="0"/>
              </a:spcAft>
              <a:buFont typeface="Arial" panose="020B0604020202020204" pitchFamily="34" charset="0"/>
              <a:buChar char="•"/>
            </a:pPr>
            <a:endParaRPr lang="en-US" sz="2000" dirty="0"/>
          </a:p>
          <a:p>
            <a:pPr marL="285750" lvl="0" indent="-285750" algn="l" rtl="0">
              <a:spcBef>
                <a:spcPts val="0"/>
              </a:spcBef>
              <a:spcAft>
                <a:spcPts val="0"/>
              </a:spcAft>
              <a:buFont typeface="Arial" panose="020B0604020202020204" pitchFamily="34" charset="0"/>
              <a:buChar char="•"/>
            </a:pPr>
            <a:endParaRPr lang="en-US" sz="2000" dirty="0"/>
          </a:p>
          <a:p>
            <a:pPr marL="285750" lvl="0" indent="-285750" algn="l" rtl="0">
              <a:spcBef>
                <a:spcPts val="0"/>
              </a:spcBef>
              <a:spcAft>
                <a:spcPts val="0"/>
              </a:spcAft>
              <a:buFont typeface="Arial" panose="020B0604020202020204" pitchFamily="34" charset="0"/>
              <a:buChar char="•"/>
            </a:pPr>
            <a:endParaRPr lang="en-US" sz="2000" dirty="0"/>
          </a:p>
          <a:p>
            <a:pPr marL="285750" lvl="0" indent="-285750" algn="l" rtl="0">
              <a:spcBef>
                <a:spcPts val="0"/>
              </a:spcBef>
              <a:spcAft>
                <a:spcPts val="0"/>
              </a:spcAft>
              <a:buFont typeface="Arial" panose="020B0604020202020204" pitchFamily="34" charset="0"/>
              <a:buChar char="•"/>
            </a:pPr>
            <a:endParaRPr lang="en-US" sz="1500" dirty="0"/>
          </a:p>
          <a:p>
            <a:pPr marL="342900" lvl="0" indent="-342900" algn="l" rtl="0">
              <a:spcBef>
                <a:spcPts val="0"/>
              </a:spcBef>
              <a:spcAft>
                <a:spcPts val="0"/>
              </a:spcAft>
              <a:buSzPct val="100000"/>
              <a:buFont typeface="Wingdings" panose="05000000000000000000" pitchFamily="2" charset="2"/>
              <a:buChar char="Ø"/>
            </a:pPr>
            <a:r>
              <a:rPr lang="en-US" sz="1500" dirty="0"/>
              <a:t>To Develop a machine learning model that predicts the likelihood of an individual developing diabetes based on a set of clinical and lifestyle attributes. </a:t>
            </a:r>
          </a:p>
          <a:p>
            <a:pPr marL="342900" lvl="0" indent="-342900" algn="l" rtl="0">
              <a:spcBef>
                <a:spcPts val="0"/>
              </a:spcBef>
              <a:spcAft>
                <a:spcPts val="0"/>
              </a:spcAft>
              <a:buSzPct val="100000"/>
              <a:buFont typeface="Wingdings" panose="05000000000000000000" pitchFamily="2" charset="2"/>
              <a:buChar char="Ø"/>
            </a:pPr>
            <a:r>
              <a:rPr lang="en-US" sz="1500" dirty="0"/>
              <a:t>The goal is to create an accurate and interpretable predictive tool that aids healthcare professionals in identifying individuals at risk of diabetes and providing timely interventions.</a:t>
            </a:r>
          </a:p>
        </p:txBody>
      </p:sp>
      <p:grpSp>
        <p:nvGrpSpPr>
          <p:cNvPr id="548" name="Google Shape;548;p36"/>
          <p:cNvGrpSpPr/>
          <p:nvPr/>
        </p:nvGrpSpPr>
        <p:grpSpPr>
          <a:xfrm>
            <a:off x="8091821" y="-147788"/>
            <a:ext cx="1178637" cy="1096691"/>
            <a:chOff x="827350" y="3629733"/>
            <a:chExt cx="1431600" cy="1332067"/>
          </a:xfrm>
        </p:grpSpPr>
        <p:sp>
          <p:nvSpPr>
            <p:cNvPr id="549" name="Google Shape;549;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36"/>
          <p:cNvGrpSpPr/>
          <p:nvPr/>
        </p:nvGrpSpPr>
        <p:grpSpPr>
          <a:xfrm>
            <a:off x="8097340" y="1018543"/>
            <a:ext cx="781224" cy="726909"/>
            <a:chOff x="827350" y="3629733"/>
            <a:chExt cx="1431600" cy="1332067"/>
          </a:xfrm>
        </p:grpSpPr>
        <p:sp>
          <p:nvSpPr>
            <p:cNvPr id="553" name="Google Shape;553;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36"/>
          <p:cNvGrpSpPr/>
          <p:nvPr/>
        </p:nvGrpSpPr>
        <p:grpSpPr>
          <a:xfrm>
            <a:off x="7361268" y="192968"/>
            <a:ext cx="637062" cy="592770"/>
            <a:chOff x="827350" y="3629733"/>
            <a:chExt cx="1431600" cy="1332067"/>
          </a:xfrm>
        </p:grpSpPr>
        <p:sp>
          <p:nvSpPr>
            <p:cNvPr id="557" name="Google Shape;557;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0" name="Google Shape;560;p36"/>
          <p:cNvGrpSpPr/>
          <p:nvPr/>
        </p:nvGrpSpPr>
        <p:grpSpPr>
          <a:xfrm>
            <a:off x="7546122" y="962130"/>
            <a:ext cx="451240" cy="419868"/>
            <a:chOff x="827350" y="3629733"/>
            <a:chExt cx="1431600" cy="1332067"/>
          </a:xfrm>
        </p:grpSpPr>
        <p:sp>
          <p:nvSpPr>
            <p:cNvPr id="561" name="Google Shape;561;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482;p35">
            <a:extLst>
              <a:ext uri="{FF2B5EF4-FFF2-40B4-BE49-F238E27FC236}">
                <a16:creationId xmlns:a16="http://schemas.microsoft.com/office/drawing/2014/main" id="{69478262-9E03-1E4B-73F5-748CFA942B52}"/>
              </a:ext>
            </a:extLst>
          </p:cNvPr>
          <p:cNvSpPr/>
          <p:nvPr/>
        </p:nvSpPr>
        <p:spPr>
          <a:xfrm>
            <a:off x="713225" y="510300"/>
            <a:ext cx="6648043"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83;p35">
            <a:extLst>
              <a:ext uri="{FF2B5EF4-FFF2-40B4-BE49-F238E27FC236}">
                <a16:creationId xmlns:a16="http://schemas.microsoft.com/office/drawing/2014/main" id="{0B07C32A-2391-20AF-6850-97F4930BC60B}"/>
              </a:ext>
            </a:extLst>
          </p:cNvPr>
          <p:cNvSpPr txBox="1">
            <a:spLocks/>
          </p:cNvSpPr>
          <p:nvPr/>
        </p:nvSpPr>
        <p:spPr>
          <a:xfrm>
            <a:off x="207729" y="516536"/>
            <a:ext cx="77058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2800" dirty="0">
                <a:solidFill>
                  <a:schemeClr val="lt1"/>
                </a:solidFill>
                <a:latin typeface="Audiowide"/>
                <a:sym typeface="Audiowide"/>
              </a:rPr>
              <a:t>PROBLEM FORMULATION</a:t>
            </a:r>
          </a:p>
        </p:txBody>
      </p:sp>
      <p:pic>
        <p:nvPicPr>
          <p:cNvPr id="6" name="Google Shape;1119;p49">
            <a:extLst>
              <a:ext uri="{FF2B5EF4-FFF2-40B4-BE49-F238E27FC236}">
                <a16:creationId xmlns:a16="http://schemas.microsoft.com/office/drawing/2014/main" id="{ECE2403B-30BA-3E43-D961-819F98E078B9}"/>
              </a:ext>
            </a:extLst>
          </p:cNvPr>
          <p:cNvPicPr preferRelativeResize="0"/>
          <p:nvPr/>
        </p:nvPicPr>
        <p:blipFill rotWithShape="1">
          <a:blip r:embed="rId3">
            <a:alphaModFix/>
          </a:blip>
          <a:srcRect l="26738" r="9522"/>
          <a:stretch/>
        </p:blipFill>
        <p:spPr>
          <a:xfrm>
            <a:off x="35077" y="3583410"/>
            <a:ext cx="1666132" cy="1456206"/>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58"/>
          <p:cNvSpPr/>
          <p:nvPr/>
        </p:nvSpPr>
        <p:spPr>
          <a:xfrm>
            <a:off x="720875" y="22395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txBox="1">
            <a:spLocks noGrp="1"/>
          </p:cNvSpPr>
          <p:nvPr>
            <p:ph type="title"/>
          </p:nvPr>
        </p:nvSpPr>
        <p:spPr>
          <a:xfrm>
            <a:off x="717325" y="252289"/>
            <a:ext cx="7705800" cy="572700"/>
          </a:xfrm>
          <a:prstGeom prst="rect">
            <a:avLst/>
          </a:prstGeom>
        </p:spPr>
        <p:txBody>
          <a:bodyPr spcFirstLastPara="1" wrap="square" lIns="91425" tIns="91425" rIns="91425" bIns="91425" anchor="ctr" anchorCtr="0">
            <a:noAutofit/>
          </a:bodyPr>
          <a:lstStyle/>
          <a:p>
            <a:pPr lvl="0"/>
            <a:r>
              <a:rPr lang="en-US" dirty="0"/>
              <a:t>LITERATURE REVIEW</a:t>
            </a:r>
            <a:endParaRPr dirty="0"/>
          </a:p>
        </p:txBody>
      </p:sp>
      <p:graphicFrame>
        <p:nvGraphicFramePr>
          <p:cNvPr id="2" name="Table 2">
            <a:extLst>
              <a:ext uri="{FF2B5EF4-FFF2-40B4-BE49-F238E27FC236}">
                <a16:creationId xmlns:a16="http://schemas.microsoft.com/office/drawing/2014/main" id="{0FE119CC-A4A6-2F3B-4187-ADC7CFB1ED5A}"/>
              </a:ext>
            </a:extLst>
          </p:cNvPr>
          <p:cNvGraphicFramePr>
            <a:graphicFrameLocks noGrp="1"/>
          </p:cNvGraphicFramePr>
          <p:nvPr>
            <p:extLst>
              <p:ext uri="{D42A27DB-BD31-4B8C-83A1-F6EECF244321}">
                <p14:modId xmlns:p14="http://schemas.microsoft.com/office/powerpoint/2010/main" val="3329426699"/>
              </p:ext>
            </p:extLst>
          </p:nvPr>
        </p:nvGraphicFramePr>
        <p:xfrm>
          <a:off x="503876" y="1127533"/>
          <a:ext cx="8132698" cy="3657600"/>
        </p:xfrm>
        <a:graphic>
          <a:graphicData uri="http://schemas.openxmlformats.org/drawingml/2006/table">
            <a:tbl>
              <a:tblPr firstRow="1" bandRow="1">
                <a:tableStyleId>{5202B0CA-FC54-4496-8BCA-5EF66A818D29}</a:tableStyleId>
              </a:tblPr>
              <a:tblGrid>
                <a:gridCol w="755968">
                  <a:extLst>
                    <a:ext uri="{9D8B030D-6E8A-4147-A177-3AD203B41FA5}">
                      <a16:colId xmlns:a16="http://schemas.microsoft.com/office/drawing/2014/main" val="1527698534"/>
                    </a:ext>
                  </a:extLst>
                </a:gridCol>
                <a:gridCol w="2722365">
                  <a:extLst>
                    <a:ext uri="{9D8B030D-6E8A-4147-A177-3AD203B41FA5}">
                      <a16:colId xmlns:a16="http://schemas.microsoft.com/office/drawing/2014/main" val="2690326264"/>
                    </a:ext>
                  </a:extLst>
                </a:gridCol>
                <a:gridCol w="2371091">
                  <a:extLst>
                    <a:ext uri="{9D8B030D-6E8A-4147-A177-3AD203B41FA5}">
                      <a16:colId xmlns:a16="http://schemas.microsoft.com/office/drawing/2014/main" val="2528133537"/>
                    </a:ext>
                  </a:extLst>
                </a:gridCol>
                <a:gridCol w="2283274">
                  <a:extLst>
                    <a:ext uri="{9D8B030D-6E8A-4147-A177-3AD203B41FA5}">
                      <a16:colId xmlns:a16="http://schemas.microsoft.com/office/drawing/2014/main" val="2651526577"/>
                    </a:ext>
                  </a:extLst>
                </a:gridCol>
              </a:tblGrid>
              <a:tr h="447941">
                <a:tc>
                  <a:txBody>
                    <a:bodyPr/>
                    <a:lstStyle/>
                    <a:p>
                      <a:r>
                        <a:rPr lang="en-IN" sz="1700" b="1" dirty="0">
                          <a:solidFill>
                            <a:schemeClr val="bg1"/>
                          </a:solidFill>
                          <a:latin typeface="Karla" pitchFamily="2" charset="0"/>
                        </a:rPr>
                        <a:t>S. No.</a:t>
                      </a:r>
                      <a:endParaRPr lang="en-IN" sz="17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b="1" dirty="0">
                          <a:solidFill>
                            <a:schemeClr val="bg1"/>
                          </a:solidFill>
                          <a:latin typeface="Karla" pitchFamily="2" charset="0"/>
                        </a:rPr>
                        <a:t>Title of the Work/Authors</a:t>
                      </a:r>
                      <a:endParaRPr lang="en-IN" sz="17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b="1" dirty="0">
                          <a:solidFill>
                            <a:schemeClr val="bg1"/>
                          </a:solidFill>
                          <a:latin typeface="Karla" pitchFamily="2" charset="0"/>
                        </a:rPr>
                        <a:t>Techniques</a:t>
                      </a:r>
                      <a:endParaRPr lang="en-IN" sz="17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b="1" dirty="0">
                          <a:solidFill>
                            <a:schemeClr val="bg1"/>
                          </a:solidFill>
                          <a:latin typeface="Karla" pitchFamily="2" charset="0"/>
                        </a:rPr>
                        <a:t>Results/Limitations</a:t>
                      </a:r>
                      <a:endParaRPr lang="en-IN" sz="17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1426203"/>
                  </a:ext>
                </a:extLst>
              </a:tr>
              <a:tr h="629344">
                <a:tc>
                  <a:txBody>
                    <a:bodyPr/>
                    <a:lstStyle/>
                    <a:p>
                      <a:r>
                        <a:rPr lang="en-IN" b="1" dirty="0">
                          <a:solidFill>
                            <a:schemeClr val="bg2">
                              <a:lumMod val="50000"/>
                            </a:schemeClr>
                          </a:solidFill>
                          <a:latin typeface="Karl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a:solidFill>
                            <a:schemeClr val="bg2">
                              <a:lumMod val="50000"/>
                            </a:schemeClr>
                          </a:solidFill>
                          <a:latin typeface="Karla" pitchFamily="2" charset="0"/>
                        </a:rPr>
                        <a:t>Tao et al.[2]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solidFill>
                            <a:schemeClr val="bg2">
                              <a:lumMod val="50000"/>
                            </a:schemeClr>
                          </a:solidFill>
                          <a:latin typeface="Karla" pitchFamily="2" charset="0"/>
                        </a:rPr>
                        <a:t>KNN, Naïve Bayes, Decision Tree, Random Forest, SVM and Logistic Regression</a:t>
                      </a:r>
                      <a:endParaRPr lang="en-IN" b="1" dirty="0">
                        <a:solidFill>
                          <a:schemeClr val="bg2">
                            <a:lumMod val="50000"/>
                          </a:schemeClr>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solidFill>
                            <a:schemeClr val="bg2">
                              <a:lumMod val="50000"/>
                            </a:schemeClr>
                          </a:solidFill>
                          <a:latin typeface="Karla" pitchFamily="2" charset="0"/>
                        </a:rPr>
                        <a:t>Concentrated on the accuracy of recall and got better result. Filtering criteria can be improved</a:t>
                      </a:r>
                      <a:endParaRPr lang="en-IN" b="1" dirty="0">
                        <a:solidFill>
                          <a:schemeClr val="bg2">
                            <a:lumMod val="50000"/>
                          </a:schemeClr>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0594831"/>
                  </a:ext>
                </a:extLst>
              </a:tr>
              <a:tr h="487234">
                <a:tc>
                  <a:txBody>
                    <a:bodyPr/>
                    <a:lstStyle/>
                    <a:p>
                      <a:r>
                        <a:rPr lang="en-IN" b="1" dirty="0">
                          <a:solidFill>
                            <a:schemeClr val="bg2">
                              <a:lumMod val="50000"/>
                            </a:schemeClr>
                          </a:solidFill>
                          <a:latin typeface="Karl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err="1">
                          <a:solidFill>
                            <a:schemeClr val="bg2">
                              <a:lumMod val="50000"/>
                            </a:schemeClr>
                          </a:solidFill>
                          <a:latin typeface="Karla" pitchFamily="2" charset="0"/>
                        </a:rPr>
                        <a:t>Loannis</a:t>
                      </a:r>
                      <a:r>
                        <a:rPr lang="en-IN" b="1" dirty="0">
                          <a:solidFill>
                            <a:schemeClr val="bg2">
                              <a:lumMod val="50000"/>
                            </a:schemeClr>
                          </a:solidFill>
                          <a:latin typeface="Karla" pitchFamily="2" charset="0"/>
                        </a:rPr>
                        <a:t> et al..[1]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solidFill>
                            <a:schemeClr val="bg2">
                              <a:lumMod val="50000"/>
                            </a:schemeClr>
                          </a:solidFill>
                          <a:latin typeface="Karla" pitchFamily="2" charset="0"/>
                        </a:rPr>
                        <a:t>Naïve Bayes, Logistic regression, and </a:t>
                      </a:r>
                      <a:r>
                        <a:rPr lang="en-US" b="1" dirty="0" err="1">
                          <a:solidFill>
                            <a:schemeClr val="bg2">
                              <a:lumMod val="50000"/>
                            </a:schemeClr>
                          </a:solidFill>
                          <a:latin typeface="Karla" pitchFamily="2" charset="0"/>
                        </a:rPr>
                        <a:t>Svm</a:t>
                      </a:r>
                      <a:endParaRPr lang="en-IN" b="1" dirty="0">
                        <a:solidFill>
                          <a:schemeClr val="bg2">
                            <a:lumMod val="50000"/>
                          </a:schemeClr>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solidFill>
                            <a:schemeClr val="bg2">
                              <a:lumMod val="50000"/>
                            </a:schemeClr>
                          </a:solidFill>
                          <a:latin typeface="Karla" pitchFamily="2" charset="0"/>
                        </a:rPr>
                        <a:t>From the three algorithm </a:t>
                      </a:r>
                      <a:r>
                        <a:rPr lang="en-US" b="1" dirty="0" err="1">
                          <a:solidFill>
                            <a:schemeClr val="bg2">
                              <a:lumMod val="50000"/>
                            </a:schemeClr>
                          </a:solidFill>
                          <a:latin typeface="Karla" pitchFamily="2" charset="0"/>
                        </a:rPr>
                        <a:t>Svm</a:t>
                      </a:r>
                      <a:r>
                        <a:rPr lang="en-US" b="1" dirty="0">
                          <a:solidFill>
                            <a:schemeClr val="bg2">
                              <a:lumMod val="50000"/>
                            </a:schemeClr>
                          </a:solidFill>
                          <a:latin typeface="Karla" pitchFamily="2" charset="0"/>
                        </a:rPr>
                        <a:t> provided high accuracy of 84%</a:t>
                      </a:r>
                      <a:endParaRPr lang="en-IN" b="1" dirty="0">
                        <a:solidFill>
                          <a:schemeClr val="bg2">
                            <a:lumMod val="50000"/>
                          </a:schemeClr>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7155877"/>
                  </a:ext>
                </a:extLst>
              </a:tr>
              <a:tr h="771454">
                <a:tc>
                  <a:txBody>
                    <a:bodyPr/>
                    <a:lstStyle/>
                    <a:p>
                      <a:r>
                        <a:rPr lang="en-IN" b="1" dirty="0">
                          <a:solidFill>
                            <a:schemeClr val="bg2">
                              <a:lumMod val="50000"/>
                            </a:schemeClr>
                          </a:solidFill>
                          <a:latin typeface="Karl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err="1">
                          <a:solidFill>
                            <a:schemeClr val="bg2">
                              <a:lumMod val="50000"/>
                            </a:schemeClr>
                          </a:solidFill>
                          <a:latin typeface="Karla" pitchFamily="2" charset="0"/>
                        </a:rPr>
                        <a:t>Weifeng</a:t>
                      </a:r>
                      <a:r>
                        <a:rPr lang="en-IN" b="1" dirty="0">
                          <a:solidFill>
                            <a:schemeClr val="bg2">
                              <a:lumMod val="50000"/>
                            </a:schemeClr>
                          </a:solidFill>
                          <a:latin typeface="Karla" pitchFamily="2" charset="0"/>
                        </a:rPr>
                        <a:t> Xu et al.[3]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a:solidFill>
                            <a:schemeClr val="bg2">
                              <a:lumMod val="50000"/>
                            </a:schemeClr>
                          </a:solidFill>
                          <a:latin typeface="Karla" pitchFamily="2" charset="0"/>
                        </a:rPr>
                        <a:t>ID3Naïv Bayes, </a:t>
                      </a:r>
                      <a:r>
                        <a:rPr lang="en-IN" b="1" dirty="0" err="1">
                          <a:solidFill>
                            <a:schemeClr val="bg2">
                              <a:lumMod val="50000"/>
                            </a:schemeClr>
                          </a:solidFill>
                          <a:latin typeface="Karla" pitchFamily="2" charset="0"/>
                        </a:rPr>
                        <a:t>Randomforest</a:t>
                      </a:r>
                      <a:r>
                        <a:rPr lang="en-IN" b="1" dirty="0">
                          <a:solidFill>
                            <a:schemeClr val="bg2">
                              <a:lumMod val="50000"/>
                            </a:schemeClr>
                          </a:solidFill>
                          <a:latin typeface="Karla" pitchFamily="2" charset="0"/>
                        </a:rPr>
                        <a:t>, </a:t>
                      </a:r>
                      <a:r>
                        <a:rPr lang="en-IN" b="1" dirty="0" err="1">
                          <a:solidFill>
                            <a:schemeClr val="bg2">
                              <a:lumMod val="50000"/>
                            </a:schemeClr>
                          </a:solidFill>
                          <a:latin typeface="Karla" pitchFamily="2" charset="0"/>
                        </a:rPr>
                        <a:t>Adaboost</a:t>
                      </a:r>
                      <a:endParaRPr lang="en-IN" b="1" dirty="0">
                        <a:solidFill>
                          <a:schemeClr val="bg2">
                            <a:lumMod val="50000"/>
                          </a:schemeClr>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solidFill>
                            <a:schemeClr val="bg2">
                              <a:lumMod val="50000"/>
                            </a:schemeClr>
                          </a:solidFill>
                          <a:latin typeface="Karla" pitchFamily="2" charset="0"/>
                        </a:rPr>
                        <a:t>Random forest classifier method better relative to other in contrast ID3 provided the least accuracy than others.</a:t>
                      </a:r>
                      <a:endParaRPr lang="en-IN" b="1" dirty="0">
                        <a:solidFill>
                          <a:schemeClr val="bg2">
                            <a:lumMod val="50000"/>
                          </a:schemeClr>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5875440"/>
                  </a:ext>
                </a:extLst>
              </a:tr>
            </a:tbl>
          </a:graphicData>
        </a:graphic>
      </p:graphicFrame>
      <p:grpSp>
        <p:nvGrpSpPr>
          <p:cNvPr id="5" name="Google Shape;447;p34">
            <a:extLst>
              <a:ext uri="{FF2B5EF4-FFF2-40B4-BE49-F238E27FC236}">
                <a16:creationId xmlns:a16="http://schemas.microsoft.com/office/drawing/2014/main" id="{038DADC5-2F9F-8F9C-A34A-97711357810E}"/>
              </a:ext>
            </a:extLst>
          </p:cNvPr>
          <p:cNvGrpSpPr/>
          <p:nvPr/>
        </p:nvGrpSpPr>
        <p:grpSpPr>
          <a:xfrm>
            <a:off x="-294546" y="4241024"/>
            <a:ext cx="781224" cy="726909"/>
            <a:chOff x="827350" y="3629733"/>
            <a:chExt cx="1431600" cy="1332067"/>
          </a:xfrm>
        </p:grpSpPr>
        <p:sp>
          <p:nvSpPr>
            <p:cNvPr id="6" name="Google Shape;448;p34">
              <a:extLst>
                <a:ext uri="{FF2B5EF4-FFF2-40B4-BE49-F238E27FC236}">
                  <a16:creationId xmlns:a16="http://schemas.microsoft.com/office/drawing/2014/main" id="{6E503B3A-BD07-BCDB-C03A-77467AC1FC5B}"/>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49;p34">
              <a:extLst>
                <a:ext uri="{FF2B5EF4-FFF2-40B4-BE49-F238E27FC236}">
                  <a16:creationId xmlns:a16="http://schemas.microsoft.com/office/drawing/2014/main" id="{A8BA7AB5-9621-5109-34FB-4F4AA913E690}"/>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50;p34">
              <a:extLst>
                <a:ext uri="{FF2B5EF4-FFF2-40B4-BE49-F238E27FC236}">
                  <a16:creationId xmlns:a16="http://schemas.microsoft.com/office/drawing/2014/main" id="{D08BBEF6-D9A1-7F90-E767-CF70C973CEE8}"/>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451;p34">
            <a:extLst>
              <a:ext uri="{FF2B5EF4-FFF2-40B4-BE49-F238E27FC236}">
                <a16:creationId xmlns:a16="http://schemas.microsoft.com/office/drawing/2014/main" id="{CFC7FAB5-5F5D-B38D-B7AC-D64A755E9F5A}"/>
              </a:ext>
            </a:extLst>
          </p:cNvPr>
          <p:cNvGrpSpPr/>
          <p:nvPr/>
        </p:nvGrpSpPr>
        <p:grpSpPr>
          <a:xfrm>
            <a:off x="130353" y="374224"/>
            <a:ext cx="356325" cy="331552"/>
            <a:chOff x="827350" y="3629733"/>
            <a:chExt cx="1431600" cy="1332067"/>
          </a:xfrm>
        </p:grpSpPr>
        <p:sp>
          <p:nvSpPr>
            <p:cNvPr id="10" name="Google Shape;452;p34">
              <a:extLst>
                <a:ext uri="{FF2B5EF4-FFF2-40B4-BE49-F238E27FC236}">
                  <a16:creationId xmlns:a16="http://schemas.microsoft.com/office/drawing/2014/main" id="{4A6449C8-5149-4FA5-007F-1258846FCD55}"/>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53;p34">
              <a:extLst>
                <a:ext uri="{FF2B5EF4-FFF2-40B4-BE49-F238E27FC236}">
                  <a16:creationId xmlns:a16="http://schemas.microsoft.com/office/drawing/2014/main" id="{17B08AA4-988C-6B9F-DFE4-BCC377E9B54A}"/>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54;p34">
              <a:extLst>
                <a:ext uri="{FF2B5EF4-FFF2-40B4-BE49-F238E27FC236}">
                  <a16:creationId xmlns:a16="http://schemas.microsoft.com/office/drawing/2014/main" id="{273CA7F4-6B43-961D-7A83-C11773B4F2CA}"/>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95387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58"/>
          <p:cNvSpPr/>
          <p:nvPr/>
        </p:nvSpPr>
        <p:spPr>
          <a:xfrm>
            <a:off x="719125" y="95843"/>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txBox="1">
            <a:spLocks noGrp="1"/>
          </p:cNvSpPr>
          <p:nvPr>
            <p:ph type="title"/>
          </p:nvPr>
        </p:nvSpPr>
        <p:spPr>
          <a:xfrm>
            <a:off x="717325" y="95843"/>
            <a:ext cx="7705800" cy="572700"/>
          </a:xfrm>
          <a:prstGeom prst="rect">
            <a:avLst/>
          </a:prstGeom>
        </p:spPr>
        <p:txBody>
          <a:bodyPr spcFirstLastPara="1" wrap="square" lIns="91425" tIns="91425" rIns="91425" bIns="91425" anchor="ctr" anchorCtr="0">
            <a:noAutofit/>
          </a:bodyPr>
          <a:lstStyle/>
          <a:p>
            <a:pPr lvl="0"/>
            <a:r>
              <a:rPr lang="en-US" dirty="0"/>
              <a:t>LITERATURE REVIEW</a:t>
            </a:r>
            <a:endParaRPr dirty="0"/>
          </a:p>
        </p:txBody>
      </p:sp>
      <p:graphicFrame>
        <p:nvGraphicFramePr>
          <p:cNvPr id="2" name="Table 2">
            <a:extLst>
              <a:ext uri="{FF2B5EF4-FFF2-40B4-BE49-F238E27FC236}">
                <a16:creationId xmlns:a16="http://schemas.microsoft.com/office/drawing/2014/main" id="{0FE119CC-A4A6-2F3B-4187-ADC7CFB1ED5A}"/>
              </a:ext>
            </a:extLst>
          </p:cNvPr>
          <p:cNvGraphicFramePr>
            <a:graphicFrameLocks noGrp="1"/>
          </p:cNvGraphicFramePr>
          <p:nvPr>
            <p:extLst>
              <p:ext uri="{D42A27DB-BD31-4B8C-83A1-F6EECF244321}">
                <p14:modId xmlns:p14="http://schemas.microsoft.com/office/powerpoint/2010/main" val="2717314757"/>
              </p:ext>
            </p:extLst>
          </p:nvPr>
        </p:nvGraphicFramePr>
        <p:xfrm>
          <a:off x="486678" y="963337"/>
          <a:ext cx="8167093" cy="4084320"/>
        </p:xfrm>
        <a:graphic>
          <a:graphicData uri="http://schemas.openxmlformats.org/drawingml/2006/table">
            <a:tbl>
              <a:tblPr firstRow="1" bandRow="1">
                <a:tableStyleId>{5202B0CA-FC54-4496-8BCA-5EF66A818D29}</a:tableStyleId>
              </a:tblPr>
              <a:tblGrid>
                <a:gridCol w="790363">
                  <a:extLst>
                    <a:ext uri="{9D8B030D-6E8A-4147-A177-3AD203B41FA5}">
                      <a16:colId xmlns:a16="http://schemas.microsoft.com/office/drawing/2014/main" val="1527698534"/>
                    </a:ext>
                  </a:extLst>
                </a:gridCol>
                <a:gridCol w="2722365">
                  <a:extLst>
                    <a:ext uri="{9D8B030D-6E8A-4147-A177-3AD203B41FA5}">
                      <a16:colId xmlns:a16="http://schemas.microsoft.com/office/drawing/2014/main" val="2690326264"/>
                    </a:ext>
                  </a:extLst>
                </a:gridCol>
                <a:gridCol w="2371091">
                  <a:extLst>
                    <a:ext uri="{9D8B030D-6E8A-4147-A177-3AD203B41FA5}">
                      <a16:colId xmlns:a16="http://schemas.microsoft.com/office/drawing/2014/main" val="2528133537"/>
                    </a:ext>
                  </a:extLst>
                </a:gridCol>
                <a:gridCol w="2283274">
                  <a:extLst>
                    <a:ext uri="{9D8B030D-6E8A-4147-A177-3AD203B41FA5}">
                      <a16:colId xmlns:a16="http://schemas.microsoft.com/office/drawing/2014/main" val="2651526577"/>
                    </a:ext>
                  </a:extLst>
                </a:gridCol>
              </a:tblGrid>
              <a:tr h="567171">
                <a:tc>
                  <a:txBody>
                    <a:bodyPr/>
                    <a:lstStyle/>
                    <a:p>
                      <a:r>
                        <a:rPr lang="en-IN" sz="1700" b="1" dirty="0">
                          <a:solidFill>
                            <a:schemeClr val="bg1"/>
                          </a:solidFill>
                          <a:latin typeface="Karla" pitchFamily="2" charset="0"/>
                        </a:rPr>
                        <a:t>S. No.</a:t>
                      </a:r>
                      <a:endParaRPr lang="en-IN" sz="17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b="1" dirty="0">
                          <a:solidFill>
                            <a:schemeClr val="bg1"/>
                          </a:solidFill>
                          <a:latin typeface="Karla" pitchFamily="2" charset="0"/>
                        </a:rPr>
                        <a:t>Title of the Work/Authors</a:t>
                      </a:r>
                      <a:endParaRPr lang="en-IN" sz="17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b="1" dirty="0">
                          <a:solidFill>
                            <a:schemeClr val="bg1"/>
                          </a:solidFill>
                          <a:latin typeface="Karla" pitchFamily="2" charset="0"/>
                        </a:rPr>
                        <a:t>Techniques</a:t>
                      </a:r>
                      <a:endParaRPr lang="en-IN" sz="17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b="1" dirty="0">
                          <a:solidFill>
                            <a:schemeClr val="bg1"/>
                          </a:solidFill>
                          <a:latin typeface="Karla" pitchFamily="2" charset="0"/>
                        </a:rPr>
                        <a:t>Results/Limitations</a:t>
                      </a:r>
                      <a:endParaRPr lang="en-IN" sz="17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1426203"/>
                  </a:ext>
                </a:extLst>
              </a:tr>
              <a:tr h="879116">
                <a:tc>
                  <a:txBody>
                    <a:bodyPr/>
                    <a:lstStyle/>
                    <a:p>
                      <a:r>
                        <a:rPr lang="en-IN" b="1" dirty="0">
                          <a:solidFill>
                            <a:schemeClr val="tx1"/>
                          </a:solidFill>
                          <a:latin typeface="Karl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err="1">
                          <a:solidFill>
                            <a:schemeClr val="tx1"/>
                          </a:solidFill>
                          <a:latin typeface="Karla" pitchFamily="2" charset="0"/>
                        </a:rPr>
                        <a:t>Yunsheng</a:t>
                      </a:r>
                      <a:r>
                        <a:rPr lang="en-IN" b="1" dirty="0">
                          <a:solidFill>
                            <a:schemeClr val="tx1"/>
                          </a:solidFill>
                          <a:latin typeface="Karla" pitchFamily="2" charset="0"/>
                        </a:rPr>
                        <a:t> et al. [4]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a:solidFill>
                            <a:schemeClr val="tx1"/>
                          </a:solidFill>
                          <a:latin typeface="Karla" pitchFamily="2" charset="0"/>
                        </a:rPr>
                        <a:t>DISKR and KNN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solidFill>
                            <a:schemeClr val="tx1"/>
                          </a:solidFill>
                          <a:latin typeface="Karla" pitchFamily="2" charset="0"/>
                        </a:rPr>
                        <a:t>Accuracy increase can be increase by removing outliers. Space complexity decreased.</a:t>
                      </a:r>
                      <a:endParaRPr lang="en-IN" b="1" dirty="0">
                        <a:solidFill>
                          <a:schemeClr val="tx1"/>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0594831"/>
                  </a:ext>
                </a:extLst>
              </a:tr>
              <a:tr h="1276136">
                <a:tc>
                  <a:txBody>
                    <a:bodyPr/>
                    <a:lstStyle/>
                    <a:p>
                      <a:r>
                        <a:rPr lang="en-IN" b="1" dirty="0">
                          <a:solidFill>
                            <a:schemeClr val="tx1"/>
                          </a:solidFill>
                          <a:latin typeface="Karl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err="1">
                          <a:solidFill>
                            <a:schemeClr val="tx1"/>
                          </a:solidFill>
                          <a:latin typeface="Karla" pitchFamily="2" charset="0"/>
                        </a:rPr>
                        <a:t>Messan</a:t>
                      </a:r>
                      <a:r>
                        <a:rPr lang="en-IN" b="1" dirty="0">
                          <a:solidFill>
                            <a:schemeClr val="tx1"/>
                          </a:solidFill>
                          <a:latin typeface="Karla" pitchFamily="2" charset="0"/>
                        </a:rPr>
                        <a:t> et al.[5]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a:solidFill>
                            <a:schemeClr val="tx1"/>
                          </a:solidFill>
                          <a:latin typeface="Karla" pitchFamily="2" charset="0"/>
                        </a:rPr>
                        <a:t>GMM, ELM, ANN LR, and SVM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solidFill>
                            <a:schemeClr val="tx1"/>
                          </a:solidFill>
                          <a:latin typeface="Karla" pitchFamily="2" charset="0"/>
                        </a:rPr>
                        <a:t>Comparison of algorithm were done from those method artificial neural network provide better accuracy than other classifier.</a:t>
                      </a:r>
                      <a:endParaRPr lang="en-IN" b="1" dirty="0">
                        <a:solidFill>
                          <a:schemeClr val="tx1"/>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7155877"/>
                  </a:ext>
                </a:extLst>
              </a:tr>
              <a:tr h="1077626">
                <a:tc>
                  <a:txBody>
                    <a:bodyPr/>
                    <a:lstStyle/>
                    <a:p>
                      <a:r>
                        <a:rPr lang="en-IN" b="1" dirty="0">
                          <a:solidFill>
                            <a:schemeClr val="tx1"/>
                          </a:solidFill>
                          <a:latin typeface="Karl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a:solidFill>
                            <a:schemeClr val="tx1"/>
                          </a:solidFill>
                          <a:latin typeface="Karla" pitchFamily="2" charset="0"/>
                        </a:rPr>
                        <a:t>Ramiro et al.[6]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b="1" dirty="0">
                          <a:solidFill>
                            <a:schemeClr val="tx1"/>
                          </a:solidFill>
                          <a:latin typeface="Karla" pitchFamily="2" charset="0"/>
                        </a:rPr>
                        <a:t>Fuzzy rule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solidFill>
                            <a:schemeClr val="tx1"/>
                          </a:solidFill>
                          <a:latin typeface="Karla" pitchFamily="2" charset="0"/>
                        </a:rPr>
                        <a:t>Wrong treatment was reduced using fuzzy rule and recommendation system was developed for doctor.</a:t>
                      </a:r>
                      <a:endParaRPr lang="en-IN" b="1" dirty="0">
                        <a:solidFill>
                          <a:schemeClr val="tx1"/>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5875440"/>
                  </a:ext>
                </a:extLst>
              </a:tr>
            </a:tbl>
          </a:graphicData>
        </a:graphic>
      </p:graphicFrame>
      <p:grpSp>
        <p:nvGrpSpPr>
          <p:cNvPr id="3" name="Google Shape;447;p34">
            <a:extLst>
              <a:ext uri="{FF2B5EF4-FFF2-40B4-BE49-F238E27FC236}">
                <a16:creationId xmlns:a16="http://schemas.microsoft.com/office/drawing/2014/main" id="{9C3C3B9A-515E-A15A-00DF-E0F1E78F3FB6}"/>
              </a:ext>
            </a:extLst>
          </p:cNvPr>
          <p:cNvGrpSpPr/>
          <p:nvPr/>
        </p:nvGrpSpPr>
        <p:grpSpPr>
          <a:xfrm>
            <a:off x="8362776" y="95843"/>
            <a:ext cx="781224" cy="726909"/>
            <a:chOff x="827350" y="3629733"/>
            <a:chExt cx="1431600" cy="1332067"/>
          </a:xfrm>
        </p:grpSpPr>
        <p:sp>
          <p:nvSpPr>
            <p:cNvPr id="4" name="Google Shape;448;p34">
              <a:extLst>
                <a:ext uri="{FF2B5EF4-FFF2-40B4-BE49-F238E27FC236}">
                  <a16:creationId xmlns:a16="http://schemas.microsoft.com/office/drawing/2014/main" id="{4CCB2A76-A3E6-C7FD-B23A-17195C510256}"/>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9;p34">
              <a:extLst>
                <a:ext uri="{FF2B5EF4-FFF2-40B4-BE49-F238E27FC236}">
                  <a16:creationId xmlns:a16="http://schemas.microsoft.com/office/drawing/2014/main" id="{83CF7A9B-CA16-8C8C-4113-AEC4A82220DF}"/>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50;p34">
              <a:extLst>
                <a:ext uri="{FF2B5EF4-FFF2-40B4-BE49-F238E27FC236}">
                  <a16:creationId xmlns:a16="http://schemas.microsoft.com/office/drawing/2014/main" id="{F5D0D8E7-8295-8C2F-30C7-6E300CE86E8A}"/>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451;p34">
            <a:extLst>
              <a:ext uri="{FF2B5EF4-FFF2-40B4-BE49-F238E27FC236}">
                <a16:creationId xmlns:a16="http://schemas.microsoft.com/office/drawing/2014/main" id="{C659A6BF-4F5B-3540-FA27-479C6B0EE379}"/>
              </a:ext>
            </a:extLst>
          </p:cNvPr>
          <p:cNvGrpSpPr/>
          <p:nvPr/>
        </p:nvGrpSpPr>
        <p:grpSpPr>
          <a:xfrm>
            <a:off x="181938" y="280360"/>
            <a:ext cx="356325" cy="331552"/>
            <a:chOff x="827350" y="3629733"/>
            <a:chExt cx="1431600" cy="1332067"/>
          </a:xfrm>
        </p:grpSpPr>
        <p:sp>
          <p:nvSpPr>
            <p:cNvPr id="8" name="Google Shape;452;p34">
              <a:extLst>
                <a:ext uri="{FF2B5EF4-FFF2-40B4-BE49-F238E27FC236}">
                  <a16:creationId xmlns:a16="http://schemas.microsoft.com/office/drawing/2014/main" id="{DB8EC10B-755E-9ABA-3D04-41B69B2163A0}"/>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53;p34">
              <a:extLst>
                <a:ext uri="{FF2B5EF4-FFF2-40B4-BE49-F238E27FC236}">
                  <a16:creationId xmlns:a16="http://schemas.microsoft.com/office/drawing/2014/main" id="{AF054215-9715-B5E2-B459-62F2DA3CFF78}"/>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54;p34">
              <a:extLst>
                <a:ext uri="{FF2B5EF4-FFF2-40B4-BE49-F238E27FC236}">
                  <a16:creationId xmlns:a16="http://schemas.microsoft.com/office/drawing/2014/main" id="{40D2852E-FF02-860A-5430-21D20A7A73D8}"/>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35042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58"/>
          <p:cNvSpPr/>
          <p:nvPr/>
        </p:nvSpPr>
        <p:spPr>
          <a:xfrm>
            <a:off x="720875" y="22395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txBox="1">
            <a:spLocks noGrp="1"/>
          </p:cNvSpPr>
          <p:nvPr>
            <p:ph type="title"/>
          </p:nvPr>
        </p:nvSpPr>
        <p:spPr>
          <a:xfrm>
            <a:off x="717325" y="252289"/>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LITERATURE REVIEW</a:t>
            </a:r>
            <a:endParaRPr dirty="0"/>
          </a:p>
        </p:txBody>
      </p:sp>
      <p:graphicFrame>
        <p:nvGraphicFramePr>
          <p:cNvPr id="2" name="Table 2">
            <a:extLst>
              <a:ext uri="{FF2B5EF4-FFF2-40B4-BE49-F238E27FC236}">
                <a16:creationId xmlns:a16="http://schemas.microsoft.com/office/drawing/2014/main" id="{0FE119CC-A4A6-2F3B-4187-ADC7CFB1ED5A}"/>
              </a:ext>
            </a:extLst>
          </p:cNvPr>
          <p:cNvGraphicFramePr>
            <a:graphicFrameLocks noGrp="1"/>
          </p:cNvGraphicFramePr>
          <p:nvPr>
            <p:extLst>
              <p:ext uri="{D42A27DB-BD31-4B8C-83A1-F6EECF244321}">
                <p14:modId xmlns:p14="http://schemas.microsoft.com/office/powerpoint/2010/main" val="577211044"/>
              </p:ext>
            </p:extLst>
          </p:nvPr>
        </p:nvGraphicFramePr>
        <p:xfrm>
          <a:off x="412250" y="1140044"/>
          <a:ext cx="8167093" cy="3965564"/>
        </p:xfrm>
        <a:graphic>
          <a:graphicData uri="http://schemas.openxmlformats.org/drawingml/2006/table">
            <a:tbl>
              <a:tblPr firstRow="1" bandRow="1">
                <a:tableStyleId>{5202B0CA-FC54-4496-8BCA-5EF66A818D29}</a:tableStyleId>
              </a:tblPr>
              <a:tblGrid>
                <a:gridCol w="790363">
                  <a:extLst>
                    <a:ext uri="{9D8B030D-6E8A-4147-A177-3AD203B41FA5}">
                      <a16:colId xmlns:a16="http://schemas.microsoft.com/office/drawing/2014/main" val="1527698534"/>
                    </a:ext>
                  </a:extLst>
                </a:gridCol>
                <a:gridCol w="2722365">
                  <a:extLst>
                    <a:ext uri="{9D8B030D-6E8A-4147-A177-3AD203B41FA5}">
                      <a16:colId xmlns:a16="http://schemas.microsoft.com/office/drawing/2014/main" val="2690326264"/>
                    </a:ext>
                  </a:extLst>
                </a:gridCol>
                <a:gridCol w="2371091">
                  <a:extLst>
                    <a:ext uri="{9D8B030D-6E8A-4147-A177-3AD203B41FA5}">
                      <a16:colId xmlns:a16="http://schemas.microsoft.com/office/drawing/2014/main" val="2528133537"/>
                    </a:ext>
                  </a:extLst>
                </a:gridCol>
                <a:gridCol w="2283274">
                  <a:extLst>
                    <a:ext uri="{9D8B030D-6E8A-4147-A177-3AD203B41FA5}">
                      <a16:colId xmlns:a16="http://schemas.microsoft.com/office/drawing/2014/main" val="2651526577"/>
                    </a:ext>
                  </a:extLst>
                </a:gridCol>
              </a:tblGrid>
              <a:tr h="597114">
                <a:tc>
                  <a:txBody>
                    <a:bodyPr/>
                    <a:lstStyle/>
                    <a:p>
                      <a:r>
                        <a:rPr lang="en-IN" sz="1300" b="1" dirty="0">
                          <a:solidFill>
                            <a:schemeClr val="bg1"/>
                          </a:solidFill>
                          <a:latin typeface="Karla" pitchFamily="2" charset="0"/>
                        </a:rPr>
                        <a:t>S. No.</a:t>
                      </a:r>
                      <a:endParaRPr lang="en-IN" sz="13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300" b="1" dirty="0">
                          <a:solidFill>
                            <a:schemeClr val="bg1"/>
                          </a:solidFill>
                          <a:latin typeface="Karla" pitchFamily="2" charset="0"/>
                        </a:rPr>
                        <a:t>Title of the Work/Authors</a:t>
                      </a:r>
                      <a:endParaRPr lang="en-IN" sz="13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300" b="1" dirty="0">
                          <a:solidFill>
                            <a:schemeClr val="bg1"/>
                          </a:solidFill>
                          <a:latin typeface="Karla" pitchFamily="2" charset="0"/>
                        </a:rPr>
                        <a:t>Techniques</a:t>
                      </a:r>
                      <a:endParaRPr lang="en-IN" sz="13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300" b="1" dirty="0">
                          <a:solidFill>
                            <a:schemeClr val="bg1"/>
                          </a:solidFill>
                          <a:latin typeface="Karla" pitchFamily="2" charset="0"/>
                        </a:rPr>
                        <a:t>Results/Limitations</a:t>
                      </a:r>
                      <a:endParaRPr lang="en-IN" sz="1300" b="1" dirty="0">
                        <a:solidFill>
                          <a:schemeClr val="bg1"/>
                        </a:solidFill>
                        <a:latin typeface="Karla" pitchFamily="2" charset="0"/>
                        <a:cs typeface="ItalicT" panose="000004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1426203"/>
                  </a:ext>
                </a:extLst>
              </a:tr>
              <a:tr h="1343507">
                <a:tc>
                  <a:txBody>
                    <a:bodyPr/>
                    <a:lstStyle/>
                    <a:p>
                      <a:r>
                        <a:rPr lang="en-IN" sz="1300" b="1" dirty="0">
                          <a:solidFill>
                            <a:schemeClr val="tx1"/>
                          </a:solidFill>
                          <a:latin typeface="Karla" pitchFamily="2"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300" b="1" dirty="0">
                          <a:solidFill>
                            <a:schemeClr val="tx1"/>
                          </a:solidFill>
                          <a:latin typeface="Karla" pitchFamily="2" charset="0"/>
                        </a:rPr>
                        <a:t>Swarupa et al.[7]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300" b="1" dirty="0">
                          <a:solidFill>
                            <a:schemeClr val="tx1"/>
                          </a:solidFill>
                          <a:latin typeface="Karla" pitchFamily="2" charset="0"/>
                        </a:rPr>
                        <a:t>KNN,J48, ANN, </a:t>
                      </a:r>
                      <a:r>
                        <a:rPr lang="en-US" sz="1300" b="1" dirty="0" err="1">
                          <a:solidFill>
                            <a:schemeClr val="tx1"/>
                          </a:solidFill>
                          <a:latin typeface="Karla" pitchFamily="2" charset="0"/>
                        </a:rPr>
                        <a:t>zeroR</a:t>
                      </a:r>
                      <a:r>
                        <a:rPr lang="en-US" sz="1300" b="1" dirty="0">
                          <a:solidFill>
                            <a:schemeClr val="tx1"/>
                          </a:solidFill>
                          <a:latin typeface="Karla" pitchFamily="2" charset="0"/>
                        </a:rPr>
                        <a:t>, NB, </a:t>
                      </a:r>
                      <a:r>
                        <a:rPr lang="en-US" sz="1300" b="1" dirty="0" err="1">
                          <a:solidFill>
                            <a:schemeClr val="tx1"/>
                          </a:solidFill>
                          <a:latin typeface="Karla" pitchFamily="2" charset="0"/>
                        </a:rPr>
                        <a:t>evparameter</a:t>
                      </a:r>
                      <a:r>
                        <a:rPr lang="en-US" sz="1300" b="1" dirty="0">
                          <a:solidFill>
                            <a:schemeClr val="tx1"/>
                          </a:solidFill>
                          <a:latin typeface="Karla" pitchFamily="2" charset="0"/>
                        </a:rPr>
                        <a:t> selection, Filtered classifier and simple cart</a:t>
                      </a:r>
                      <a:endParaRPr lang="en-IN" sz="1300" b="1" dirty="0">
                        <a:solidFill>
                          <a:schemeClr val="tx1"/>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300" b="1" dirty="0">
                          <a:solidFill>
                            <a:schemeClr val="tx1"/>
                          </a:solidFill>
                          <a:latin typeface="Karla" pitchFamily="2" charset="0"/>
                        </a:rPr>
                        <a:t>Various dataset applied containing diabetes dataset. Cross validation not applied. </a:t>
                      </a:r>
                      <a:r>
                        <a:rPr lang="en-US" sz="1300" b="1" dirty="0" err="1">
                          <a:solidFill>
                            <a:schemeClr val="tx1"/>
                          </a:solidFill>
                          <a:latin typeface="Karla" pitchFamily="2" charset="0"/>
                        </a:rPr>
                        <a:t>NBshown</a:t>
                      </a:r>
                      <a:r>
                        <a:rPr lang="en-US" sz="1300" b="1" dirty="0">
                          <a:solidFill>
                            <a:schemeClr val="tx1"/>
                          </a:solidFill>
                          <a:latin typeface="Karla" pitchFamily="2" charset="0"/>
                        </a:rPr>
                        <a:t> high accuracy by providing accuracy of 77,01%.</a:t>
                      </a:r>
                      <a:endParaRPr lang="en-IN" sz="1300" b="1" dirty="0">
                        <a:solidFill>
                          <a:schemeClr val="tx1"/>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0594831"/>
                  </a:ext>
                </a:extLst>
              </a:tr>
              <a:tr h="1134517">
                <a:tc>
                  <a:txBody>
                    <a:bodyPr/>
                    <a:lstStyle/>
                    <a:p>
                      <a:r>
                        <a:rPr lang="en-IN" sz="1300" b="1" dirty="0">
                          <a:solidFill>
                            <a:schemeClr val="tx1"/>
                          </a:solidFill>
                          <a:latin typeface="Karla" pitchFamily="2"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300" b="1" dirty="0">
                          <a:solidFill>
                            <a:schemeClr val="tx1"/>
                          </a:solidFill>
                          <a:latin typeface="Karla" pitchFamily="2" charset="0"/>
                        </a:rPr>
                        <a:t>Pradeep &amp; </a:t>
                      </a:r>
                      <a:r>
                        <a:rPr lang="en-IN" sz="1300" b="1" dirty="0" err="1">
                          <a:solidFill>
                            <a:schemeClr val="tx1"/>
                          </a:solidFill>
                          <a:latin typeface="Karla" pitchFamily="2" charset="0"/>
                        </a:rPr>
                        <a:t>Dr.Naveen</a:t>
                      </a:r>
                      <a:r>
                        <a:rPr lang="en-IN" sz="1300" b="1" dirty="0">
                          <a:solidFill>
                            <a:schemeClr val="tx1"/>
                          </a:solidFill>
                          <a:latin typeface="Karla" pitchFamily="2" charset="0"/>
                        </a:rPr>
                        <a:t> [8]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300" b="1" dirty="0">
                          <a:solidFill>
                            <a:schemeClr val="tx1"/>
                          </a:solidFill>
                          <a:latin typeface="Karla" pitchFamily="2" charset="0"/>
                        </a:rPr>
                        <a:t>Decision tree(J48)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300" b="1" dirty="0">
                          <a:solidFill>
                            <a:schemeClr val="tx1"/>
                          </a:solidFill>
                          <a:latin typeface="Karla" pitchFamily="2" charset="0"/>
                        </a:rPr>
                        <a:t>J48 is noted as good accuracy provider algorithm. Feature selection has high role in the prediction area.</a:t>
                      </a:r>
                      <a:endParaRPr lang="en-IN" sz="1300" b="1" dirty="0">
                        <a:solidFill>
                          <a:schemeClr val="tx1"/>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7155877"/>
                  </a:ext>
                </a:extLst>
              </a:tr>
              <a:tr h="755653">
                <a:tc>
                  <a:txBody>
                    <a:bodyPr/>
                    <a:lstStyle/>
                    <a:p>
                      <a:r>
                        <a:rPr lang="en-IN" sz="1300" b="1" dirty="0">
                          <a:solidFill>
                            <a:schemeClr val="tx1"/>
                          </a:solidFill>
                          <a:latin typeface="Karla" pitchFamily="2"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300" b="1" dirty="0">
                          <a:solidFill>
                            <a:schemeClr val="tx1"/>
                          </a:solidFill>
                          <a:latin typeface="Karla" pitchFamily="2" charset="0"/>
                        </a:rPr>
                        <a:t>Sajida et al.[9]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300" b="1" dirty="0" err="1">
                          <a:solidFill>
                            <a:schemeClr val="tx1"/>
                          </a:solidFill>
                          <a:latin typeface="Karla" pitchFamily="2" charset="0"/>
                        </a:rPr>
                        <a:t>Adaboost</a:t>
                      </a:r>
                      <a:r>
                        <a:rPr lang="en-IN" sz="1300" b="1" dirty="0">
                          <a:solidFill>
                            <a:schemeClr val="tx1"/>
                          </a:solidFill>
                          <a:latin typeface="Karla" pitchFamily="2" charset="0"/>
                        </a:rPr>
                        <a:t>, j48,and Bagging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300" b="1" dirty="0" err="1">
                          <a:solidFill>
                            <a:schemeClr val="tx1"/>
                          </a:solidFill>
                          <a:latin typeface="Karla" pitchFamily="2" charset="0"/>
                        </a:rPr>
                        <a:t>Adaboost</a:t>
                      </a:r>
                      <a:r>
                        <a:rPr lang="en-US" sz="1300" b="1" dirty="0">
                          <a:solidFill>
                            <a:schemeClr val="tx1"/>
                          </a:solidFill>
                          <a:latin typeface="Karla" pitchFamily="2" charset="0"/>
                        </a:rPr>
                        <a:t> was shown improved accuracy than other method.</a:t>
                      </a:r>
                      <a:endParaRPr lang="en-IN" sz="1300" b="1" dirty="0">
                        <a:solidFill>
                          <a:schemeClr val="tx1"/>
                        </a:solidFill>
                        <a:latin typeface="Karl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5875440"/>
                  </a:ext>
                </a:extLst>
              </a:tr>
            </a:tbl>
          </a:graphicData>
        </a:graphic>
      </p:graphicFrame>
      <p:grpSp>
        <p:nvGrpSpPr>
          <p:cNvPr id="3" name="Google Shape;447;p34">
            <a:extLst>
              <a:ext uri="{FF2B5EF4-FFF2-40B4-BE49-F238E27FC236}">
                <a16:creationId xmlns:a16="http://schemas.microsoft.com/office/drawing/2014/main" id="{A947EF78-1CC0-A027-0775-BC4778A120FC}"/>
              </a:ext>
            </a:extLst>
          </p:cNvPr>
          <p:cNvGrpSpPr/>
          <p:nvPr/>
        </p:nvGrpSpPr>
        <p:grpSpPr>
          <a:xfrm>
            <a:off x="-65674" y="143579"/>
            <a:ext cx="781224" cy="726909"/>
            <a:chOff x="827350" y="3629733"/>
            <a:chExt cx="1431600" cy="1332067"/>
          </a:xfrm>
        </p:grpSpPr>
        <p:sp>
          <p:nvSpPr>
            <p:cNvPr id="4" name="Google Shape;448;p34">
              <a:extLst>
                <a:ext uri="{FF2B5EF4-FFF2-40B4-BE49-F238E27FC236}">
                  <a16:creationId xmlns:a16="http://schemas.microsoft.com/office/drawing/2014/main" id="{B41A7F49-02A1-1684-74A3-438F06FDCC37}"/>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9;p34">
              <a:extLst>
                <a:ext uri="{FF2B5EF4-FFF2-40B4-BE49-F238E27FC236}">
                  <a16:creationId xmlns:a16="http://schemas.microsoft.com/office/drawing/2014/main" id="{BF567055-2CC0-F5C1-A79D-4E50578B246D}"/>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50;p34">
              <a:extLst>
                <a:ext uri="{FF2B5EF4-FFF2-40B4-BE49-F238E27FC236}">
                  <a16:creationId xmlns:a16="http://schemas.microsoft.com/office/drawing/2014/main" id="{A7842022-D9AD-3EF0-51D7-78461B8C854D}"/>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451;p34">
            <a:extLst>
              <a:ext uri="{FF2B5EF4-FFF2-40B4-BE49-F238E27FC236}">
                <a16:creationId xmlns:a16="http://schemas.microsoft.com/office/drawing/2014/main" id="{E94B1DDF-57B1-0BFD-D21B-233E4C1F5DD6}"/>
              </a:ext>
            </a:extLst>
          </p:cNvPr>
          <p:cNvGrpSpPr/>
          <p:nvPr/>
        </p:nvGrpSpPr>
        <p:grpSpPr>
          <a:xfrm>
            <a:off x="8579343" y="4451951"/>
            <a:ext cx="356325" cy="331552"/>
            <a:chOff x="827350" y="3629733"/>
            <a:chExt cx="1431600" cy="1332067"/>
          </a:xfrm>
        </p:grpSpPr>
        <p:sp>
          <p:nvSpPr>
            <p:cNvPr id="8" name="Google Shape;452;p34">
              <a:extLst>
                <a:ext uri="{FF2B5EF4-FFF2-40B4-BE49-F238E27FC236}">
                  <a16:creationId xmlns:a16="http://schemas.microsoft.com/office/drawing/2014/main" id="{D9B831EA-9162-04C8-E5FA-20CBD026A7C7}"/>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53;p34">
              <a:extLst>
                <a:ext uri="{FF2B5EF4-FFF2-40B4-BE49-F238E27FC236}">
                  <a16:creationId xmlns:a16="http://schemas.microsoft.com/office/drawing/2014/main" id="{E675E071-B010-7E96-3039-E62219772F98}"/>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54;p34">
              <a:extLst>
                <a:ext uri="{FF2B5EF4-FFF2-40B4-BE49-F238E27FC236}">
                  <a16:creationId xmlns:a16="http://schemas.microsoft.com/office/drawing/2014/main" id="{ABBF0284-2824-2F6E-423B-F5C977D10353}"/>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61346846"/>
      </p:ext>
    </p:extLst>
  </p:cSld>
  <p:clrMapOvr>
    <a:masterClrMapping/>
  </p:clrMapOvr>
</p:sld>
</file>

<file path=ppt/theme/theme1.xml><?xml version="1.0" encoding="utf-8"?>
<a:theme xmlns:a="http://schemas.openxmlformats.org/drawingml/2006/main" name="Cyber-Futuristic AI Technology Thesis Defense by Slidesgo">
  <a:themeElements>
    <a:clrScheme name="Simple Light">
      <a:dk1>
        <a:srgbClr val="031126"/>
      </a:dk1>
      <a:lt1>
        <a:srgbClr val="FFFFFF"/>
      </a:lt1>
      <a:dk2>
        <a:srgbClr val="10355F"/>
      </a:dk2>
      <a:lt2>
        <a:srgbClr val="3B8794"/>
      </a:lt2>
      <a:accent1>
        <a:srgbClr val="51AFD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784</TotalTime>
  <Words>1202</Words>
  <Application>Microsoft Office PowerPoint</Application>
  <PresentationFormat>On-screen Show (16:9)</PresentationFormat>
  <Paragraphs>153</Paragraphs>
  <Slides>24</Slides>
  <Notes>23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Arial</vt:lpstr>
      <vt:lpstr>Audiowide</vt:lpstr>
      <vt:lpstr>Times New Roman</vt:lpstr>
      <vt:lpstr>Wingdings</vt:lpstr>
      <vt:lpstr>High Tower Text</vt:lpstr>
      <vt:lpstr>Rockwell Condensed</vt:lpstr>
      <vt:lpstr>erdana</vt:lpstr>
      <vt:lpstr>Google Sans</vt:lpstr>
      <vt:lpstr>Söhne</vt:lpstr>
      <vt:lpstr>Karla</vt:lpstr>
      <vt:lpstr>Cyber-Futuristic AI Technology Thesis Defense by Slidesgo</vt:lpstr>
      <vt:lpstr>Diabetes Prediction using Machine Learning</vt:lpstr>
      <vt:lpstr>Meet the Team</vt:lpstr>
      <vt:lpstr>TABLE OF CONTENTS</vt:lpstr>
      <vt:lpstr>INTRODUCTION</vt:lpstr>
      <vt:lpstr>MOTIVATION</vt:lpstr>
      <vt:lpstr>PowerPoint Presentation</vt:lpstr>
      <vt:lpstr>LITERATURE REVIEW</vt:lpstr>
      <vt:lpstr>LITERATURE REVIEW</vt:lpstr>
      <vt:lpstr>LITERATURE REVIEW</vt:lpstr>
      <vt:lpstr>SVM has the highest accuracy(84%) when compared to  algorithms Naïve Bayes &amp; Logistic regression.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REFRENCES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Diabetes Prediction using Machine Learning</dc:title>
  <dc:creator>ARVIND SINGH</dc:creator>
  <cp:lastModifiedBy>Chintapalli Dinesh</cp:lastModifiedBy>
  <cp:revision>26</cp:revision>
  <dcterms:modified xsi:type="dcterms:W3CDTF">2023-10-30T16:26:28Z</dcterms:modified>
</cp:coreProperties>
</file>